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26"/>
  </p:notesMasterIdLst>
  <p:sldIdLst>
    <p:sldId id="263" r:id="rId2"/>
    <p:sldId id="272" r:id="rId3"/>
    <p:sldId id="283" r:id="rId4"/>
    <p:sldId id="282" r:id="rId5"/>
    <p:sldId id="310" r:id="rId6"/>
    <p:sldId id="286" r:id="rId7"/>
    <p:sldId id="311" r:id="rId8"/>
    <p:sldId id="312" r:id="rId9"/>
    <p:sldId id="313" r:id="rId10"/>
    <p:sldId id="314" r:id="rId11"/>
    <p:sldId id="317" r:id="rId12"/>
    <p:sldId id="315" r:id="rId13"/>
    <p:sldId id="316" r:id="rId14"/>
    <p:sldId id="269" r:id="rId15"/>
    <p:sldId id="270" r:id="rId16"/>
    <p:sldId id="289" r:id="rId17"/>
    <p:sldId id="291" r:id="rId18"/>
    <p:sldId id="292" r:id="rId19"/>
    <p:sldId id="301" r:id="rId20"/>
    <p:sldId id="308" r:id="rId21"/>
    <p:sldId id="309" r:id="rId22"/>
    <p:sldId id="303" r:id="rId23"/>
    <p:sldId id="305" r:id="rId24"/>
    <p:sldId id="306" r:id="rId25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F676"/>
    <a:srgbClr val="000099"/>
    <a:srgbClr val="FFFF00"/>
    <a:srgbClr val="7A0C6A"/>
    <a:srgbClr val="85DFFF"/>
    <a:srgbClr val="33CC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60"/>
  </p:normalViewPr>
  <p:slideViewPr>
    <p:cSldViewPr>
      <p:cViewPr>
        <p:scale>
          <a:sx n="90" d="100"/>
          <a:sy n="90" d="100"/>
        </p:scale>
        <p:origin x="-140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image" Target="../media/image15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2144E4-1A38-4D70-95C2-FCD44AAD63C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B6AB8E-10E1-4136-8AA8-58B98F7114DD}">
      <dgm:prSet phldrT="[Текст]" custT="1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>
              <a:latin typeface="Times New Roman" pitchFamily="18" charset="0"/>
              <a:cs typeface="Times New Roman" pitchFamily="18" charset="0"/>
            </a:rPr>
            <a:t>Руководитель</a:t>
          </a:r>
          <a:r>
            <a:rPr lang="ru-RU" sz="1800" b="1" baseline="0" dirty="0">
              <a:latin typeface="Times New Roman" pitchFamily="18" charset="0"/>
              <a:cs typeface="Times New Roman" pitchFamily="18" charset="0"/>
            </a:rPr>
            <a:t> ОУ</a:t>
          </a:r>
        </a:p>
        <a:p>
          <a:r>
            <a:rPr lang="ru-RU" sz="1800" b="1" baseline="0" dirty="0">
              <a:latin typeface="Times New Roman" pitchFamily="18" charset="0"/>
              <a:cs typeface="Times New Roman" pitchFamily="18" charset="0"/>
            </a:rPr>
            <a:t>(ст. 214, 214.2 ТК РФ)</a:t>
          </a:r>
          <a:endParaRPr lang="ru-RU" sz="1800" b="1" dirty="0">
            <a:latin typeface="Times New Roman" pitchFamily="18" charset="0"/>
            <a:cs typeface="Times New Roman" pitchFamily="18" charset="0"/>
          </a:endParaRPr>
        </a:p>
      </dgm:t>
    </dgm:pt>
    <dgm:pt modelId="{C4AD720C-C60C-4C53-93D2-6D4157467E53}" type="parTrans" cxnId="{720BF6D6-A355-4AFB-B4B2-26C291F33D20}">
      <dgm:prSet/>
      <dgm:spPr/>
      <dgm:t>
        <a:bodyPr/>
        <a:lstStyle/>
        <a:p>
          <a:endParaRPr lang="ru-RU"/>
        </a:p>
      </dgm:t>
    </dgm:pt>
    <dgm:pt modelId="{3588200E-40FE-4E0C-BE2C-85F2D1721E66}" type="sibTrans" cxnId="{720BF6D6-A355-4AFB-B4B2-26C291F33D20}">
      <dgm:prSet/>
      <dgm:spPr/>
      <dgm:t>
        <a:bodyPr/>
        <a:lstStyle/>
        <a:p>
          <a:endParaRPr lang="ru-RU"/>
        </a:p>
      </dgm:t>
    </dgm:pt>
    <dgm:pt modelId="{ED870EBF-FE8A-4E2A-BAB3-7F49C0051621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Ответственное лицо </a:t>
          </a:r>
        </a:p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 за охрану труда,</a:t>
          </a:r>
        </a:p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комитет (комиссия) по охране труда</a:t>
          </a:r>
        </a:p>
      </dgm:t>
    </dgm:pt>
    <dgm:pt modelId="{1DB2327C-32F6-47C5-8CFF-1E97DAEC46DE}" type="parTrans" cxnId="{7570F975-65FF-481A-A0BA-6233E8D67C74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177A3671-CA16-4016-97AD-91D9B52E2411}" type="sibTrans" cxnId="{7570F975-65FF-481A-A0BA-6233E8D67C74}">
      <dgm:prSet/>
      <dgm:spPr/>
      <dgm:t>
        <a:bodyPr/>
        <a:lstStyle/>
        <a:p>
          <a:endParaRPr lang="ru-RU"/>
        </a:p>
      </dgm:t>
    </dgm:pt>
    <dgm:pt modelId="{5BBB73DE-5B68-4843-BAFA-9BEC232D19F9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Профсоюзный комитет</a:t>
          </a:r>
        </a:p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(ст. 370 ТК РФ)</a:t>
          </a:r>
        </a:p>
      </dgm:t>
    </dgm:pt>
    <dgm:pt modelId="{E37DAA9F-EBBF-4119-8CC4-2FC0BD0F9F0B}" type="parTrans" cxnId="{2EC27AE0-D0AD-439C-8B46-648DD9A5656F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02349A01-17DD-4B75-AD22-6214A30BF58E}" type="sibTrans" cxnId="{2EC27AE0-D0AD-439C-8B46-648DD9A5656F}">
      <dgm:prSet/>
      <dgm:spPr/>
      <dgm:t>
        <a:bodyPr/>
        <a:lstStyle/>
        <a:p>
          <a:endParaRPr lang="ru-RU"/>
        </a:p>
      </dgm:t>
    </dgm:pt>
    <dgm:pt modelId="{C79FBB7C-5428-4236-97A4-F1EC77B55E0F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Уполномоченное лицо по ОТ </a:t>
          </a:r>
        </a:p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(ст. 370 ТК РФ)</a:t>
          </a:r>
        </a:p>
      </dgm:t>
    </dgm:pt>
    <dgm:pt modelId="{ACCA447B-35F8-421F-A423-0693230B12F0}" type="parTrans" cxnId="{DB7DE6C8-0368-4062-9B0B-008FFB368067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ru-RU"/>
        </a:p>
      </dgm:t>
    </dgm:pt>
    <dgm:pt modelId="{6CD31333-FEE6-47FA-AA95-9737C74FFAE5}" type="sibTrans" cxnId="{DB7DE6C8-0368-4062-9B0B-008FFB368067}">
      <dgm:prSet/>
      <dgm:spPr/>
      <dgm:t>
        <a:bodyPr/>
        <a:lstStyle/>
        <a:p>
          <a:endParaRPr lang="ru-RU"/>
        </a:p>
      </dgm:t>
    </dgm:pt>
    <dgm:pt modelId="{738C6A25-68BF-4778-BD08-0782433BA5CF}" type="pres">
      <dgm:prSet presAssocID="{342144E4-1A38-4D70-95C2-FCD44AAD63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D5D419D-C315-434D-A802-B54BEB1E8C83}" type="pres">
      <dgm:prSet presAssocID="{ACB6AB8E-10E1-4136-8AA8-58B98F7114DD}" presName="hierRoot1" presStyleCnt="0">
        <dgm:presLayoutVars>
          <dgm:hierBranch val="init"/>
        </dgm:presLayoutVars>
      </dgm:prSet>
      <dgm:spPr/>
    </dgm:pt>
    <dgm:pt modelId="{9BEC36FD-B0B2-4E35-9006-DA80872E9E0B}" type="pres">
      <dgm:prSet presAssocID="{ACB6AB8E-10E1-4136-8AA8-58B98F7114DD}" presName="rootComposite1" presStyleCnt="0"/>
      <dgm:spPr/>
    </dgm:pt>
    <dgm:pt modelId="{60A68F6A-BFDC-405A-B8D9-1783BAD3769C}" type="pres">
      <dgm:prSet presAssocID="{ACB6AB8E-10E1-4136-8AA8-58B98F7114DD}" presName="rootText1" presStyleLbl="node0" presStyleIdx="0" presStyleCnt="1" custScaleX="1363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2CC625-0566-44E4-8C36-B09F49D34EE8}" type="pres">
      <dgm:prSet presAssocID="{ACB6AB8E-10E1-4136-8AA8-58B98F7114DD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3C80612-B8BC-45D9-9784-BCB3B8528C7E}" type="pres">
      <dgm:prSet presAssocID="{ACB6AB8E-10E1-4136-8AA8-58B98F7114DD}" presName="hierChild2" presStyleCnt="0"/>
      <dgm:spPr/>
    </dgm:pt>
    <dgm:pt modelId="{58E21866-6134-4A38-B484-FD9B401BFD68}" type="pres">
      <dgm:prSet presAssocID="{1DB2327C-32F6-47C5-8CFF-1E97DAEC46DE}" presName="Name37" presStyleLbl="parChTrans1D2" presStyleIdx="0" presStyleCnt="3"/>
      <dgm:spPr/>
      <dgm:t>
        <a:bodyPr/>
        <a:lstStyle/>
        <a:p>
          <a:endParaRPr lang="ru-RU"/>
        </a:p>
      </dgm:t>
    </dgm:pt>
    <dgm:pt modelId="{42C95BA2-CE33-4087-979C-73BA918E0E97}" type="pres">
      <dgm:prSet presAssocID="{ED870EBF-FE8A-4E2A-BAB3-7F49C0051621}" presName="hierRoot2" presStyleCnt="0">
        <dgm:presLayoutVars>
          <dgm:hierBranch val="init"/>
        </dgm:presLayoutVars>
      </dgm:prSet>
      <dgm:spPr/>
    </dgm:pt>
    <dgm:pt modelId="{8EEC2F25-A739-4E3E-B13F-3E947FFF6B41}" type="pres">
      <dgm:prSet presAssocID="{ED870EBF-FE8A-4E2A-BAB3-7F49C0051621}" presName="rootComposite" presStyleCnt="0"/>
      <dgm:spPr/>
    </dgm:pt>
    <dgm:pt modelId="{CBD549DC-FD24-4365-8506-7A00F56147DF}" type="pres">
      <dgm:prSet presAssocID="{ED870EBF-FE8A-4E2A-BAB3-7F49C0051621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A865FCB-072A-41A4-82CB-A1525D2AC81F}" type="pres">
      <dgm:prSet presAssocID="{ED870EBF-FE8A-4E2A-BAB3-7F49C0051621}" presName="rootConnector" presStyleLbl="node2" presStyleIdx="0" presStyleCnt="3"/>
      <dgm:spPr/>
      <dgm:t>
        <a:bodyPr/>
        <a:lstStyle/>
        <a:p>
          <a:endParaRPr lang="ru-RU"/>
        </a:p>
      </dgm:t>
    </dgm:pt>
    <dgm:pt modelId="{43C37B2F-FF0F-4274-B62A-F9BB53FBFB3F}" type="pres">
      <dgm:prSet presAssocID="{ED870EBF-FE8A-4E2A-BAB3-7F49C0051621}" presName="hierChild4" presStyleCnt="0"/>
      <dgm:spPr/>
    </dgm:pt>
    <dgm:pt modelId="{8651CF9D-2BC2-4FF2-89C5-CC094D830FC3}" type="pres">
      <dgm:prSet presAssocID="{ED870EBF-FE8A-4E2A-BAB3-7F49C0051621}" presName="hierChild5" presStyleCnt="0"/>
      <dgm:spPr/>
    </dgm:pt>
    <dgm:pt modelId="{89DC1ADB-601C-4D56-B117-6DEB8C518835}" type="pres">
      <dgm:prSet presAssocID="{E37DAA9F-EBBF-4119-8CC4-2FC0BD0F9F0B}" presName="Name37" presStyleLbl="parChTrans1D2" presStyleIdx="1" presStyleCnt="3"/>
      <dgm:spPr/>
      <dgm:t>
        <a:bodyPr/>
        <a:lstStyle/>
        <a:p>
          <a:endParaRPr lang="ru-RU"/>
        </a:p>
      </dgm:t>
    </dgm:pt>
    <dgm:pt modelId="{DAEC941B-AD9B-405E-ABB4-339F4D4345BC}" type="pres">
      <dgm:prSet presAssocID="{5BBB73DE-5B68-4843-BAFA-9BEC232D19F9}" presName="hierRoot2" presStyleCnt="0">
        <dgm:presLayoutVars>
          <dgm:hierBranch val="init"/>
        </dgm:presLayoutVars>
      </dgm:prSet>
      <dgm:spPr/>
    </dgm:pt>
    <dgm:pt modelId="{C768CE8E-FA21-45D7-93F1-2B1F255A409F}" type="pres">
      <dgm:prSet presAssocID="{5BBB73DE-5B68-4843-BAFA-9BEC232D19F9}" presName="rootComposite" presStyleCnt="0"/>
      <dgm:spPr/>
    </dgm:pt>
    <dgm:pt modelId="{C80AED12-3AA0-44E8-B356-8A5217865331}" type="pres">
      <dgm:prSet presAssocID="{5BBB73DE-5B68-4843-BAFA-9BEC232D19F9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CE52B52-2B17-4031-BE59-C333DEC74292}" type="pres">
      <dgm:prSet presAssocID="{5BBB73DE-5B68-4843-BAFA-9BEC232D19F9}" presName="rootConnector" presStyleLbl="node2" presStyleIdx="1" presStyleCnt="3"/>
      <dgm:spPr/>
      <dgm:t>
        <a:bodyPr/>
        <a:lstStyle/>
        <a:p>
          <a:endParaRPr lang="ru-RU"/>
        </a:p>
      </dgm:t>
    </dgm:pt>
    <dgm:pt modelId="{008C913B-C766-4C35-8A1E-4EAC0FF81C49}" type="pres">
      <dgm:prSet presAssocID="{5BBB73DE-5B68-4843-BAFA-9BEC232D19F9}" presName="hierChild4" presStyleCnt="0"/>
      <dgm:spPr/>
    </dgm:pt>
    <dgm:pt modelId="{9D2C2574-B72C-4F76-BAEB-E0CD2983D7C9}" type="pres">
      <dgm:prSet presAssocID="{5BBB73DE-5B68-4843-BAFA-9BEC232D19F9}" presName="hierChild5" presStyleCnt="0"/>
      <dgm:spPr/>
    </dgm:pt>
    <dgm:pt modelId="{7153BC39-E67A-4C7D-A338-66E8D29E43D9}" type="pres">
      <dgm:prSet presAssocID="{ACCA447B-35F8-421F-A423-0693230B12F0}" presName="Name37" presStyleLbl="parChTrans1D2" presStyleIdx="2" presStyleCnt="3"/>
      <dgm:spPr/>
      <dgm:t>
        <a:bodyPr/>
        <a:lstStyle/>
        <a:p>
          <a:endParaRPr lang="ru-RU"/>
        </a:p>
      </dgm:t>
    </dgm:pt>
    <dgm:pt modelId="{53AD732D-E71F-4C21-B7ED-4958645C2CDA}" type="pres">
      <dgm:prSet presAssocID="{C79FBB7C-5428-4236-97A4-F1EC77B55E0F}" presName="hierRoot2" presStyleCnt="0">
        <dgm:presLayoutVars>
          <dgm:hierBranch val="init"/>
        </dgm:presLayoutVars>
      </dgm:prSet>
      <dgm:spPr/>
    </dgm:pt>
    <dgm:pt modelId="{5A4EFD55-0164-46E3-8480-B6883057058E}" type="pres">
      <dgm:prSet presAssocID="{C79FBB7C-5428-4236-97A4-F1EC77B55E0F}" presName="rootComposite" presStyleCnt="0"/>
      <dgm:spPr/>
    </dgm:pt>
    <dgm:pt modelId="{095A70EF-129A-4B33-8BC8-2B46B91B112F}" type="pres">
      <dgm:prSet presAssocID="{C79FBB7C-5428-4236-97A4-F1EC77B55E0F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B70682F-6D5C-49E6-9231-5F72BCBE035E}" type="pres">
      <dgm:prSet presAssocID="{C79FBB7C-5428-4236-97A4-F1EC77B55E0F}" presName="rootConnector" presStyleLbl="node2" presStyleIdx="2" presStyleCnt="3"/>
      <dgm:spPr/>
      <dgm:t>
        <a:bodyPr/>
        <a:lstStyle/>
        <a:p>
          <a:endParaRPr lang="ru-RU"/>
        </a:p>
      </dgm:t>
    </dgm:pt>
    <dgm:pt modelId="{0FDBA6AE-316C-48DE-ACBE-9D1EE7097DF3}" type="pres">
      <dgm:prSet presAssocID="{C79FBB7C-5428-4236-97A4-F1EC77B55E0F}" presName="hierChild4" presStyleCnt="0"/>
      <dgm:spPr/>
    </dgm:pt>
    <dgm:pt modelId="{B16CD7AA-5426-450C-A125-9F72E1F78BFB}" type="pres">
      <dgm:prSet presAssocID="{C79FBB7C-5428-4236-97A4-F1EC77B55E0F}" presName="hierChild5" presStyleCnt="0"/>
      <dgm:spPr/>
    </dgm:pt>
    <dgm:pt modelId="{19E5D180-561F-49B6-AF91-A6EA44B32798}" type="pres">
      <dgm:prSet presAssocID="{ACB6AB8E-10E1-4136-8AA8-58B98F7114DD}" presName="hierChild3" presStyleCnt="0"/>
      <dgm:spPr/>
    </dgm:pt>
  </dgm:ptLst>
  <dgm:cxnLst>
    <dgm:cxn modelId="{FD88694C-3B7E-4F2A-8E2B-E51F7B4ECA80}" type="presOf" srcId="{E37DAA9F-EBBF-4119-8CC4-2FC0BD0F9F0B}" destId="{89DC1ADB-601C-4D56-B117-6DEB8C518835}" srcOrd="0" destOrd="0" presId="urn:microsoft.com/office/officeart/2005/8/layout/orgChart1"/>
    <dgm:cxn modelId="{68786D6D-B192-48AB-B39C-B6DC5FE25CFD}" type="presOf" srcId="{342144E4-1A38-4D70-95C2-FCD44AAD63CC}" destId="{738C6A25-68BF-4778-BD08-0782433BA5CF}" srcOrd="0" destOrd="0" presId="urn:microsoft.com/office/officeart/2005/8/layout/orgChart1"/>
    <dgm:cxn modelId="{FC3B8B56-EBC4-4C9A-BAF2-917F7D3C2430}" type="presOf" srcId="{5BBB73DE-5B68-4843-BAFA-9BEC232D19F9}" destId="{BCE52B52-2B17-4031-BE59-C333DEC74292}" srcOrd="1" destOrd="0" presId="urn:microsoft.com/office/officeart/2005/8/layout/orgChart1"/>
    <dgm:cxn modelId="{7570F975-65FF-481A-A0BA-6233E8D67C74}" srcId="{ACB6AB8E-10E1-4136-8AA8-58B98F7114DD}" destId="{ED870EBF-FE8A-4E2A-BAB3-7F49C0051621}" srcOrd="0" destOrd="0" parTransId="{1DB2327C-32F6-47C5-8CFF-1E97DAEC46DE}" sibTransId="{177A3671-CA16-4016-97AD-91D9B52E2411}"/>
    <dgm:cxn modelId="{48066BCC-86B4-4F51-8CCF-D548B24B7AD8}" type="presOf" srcId="{ED870EBF-FE8A-4E2A-BAB3-7F49C0051621}" destId="{CBD549DC-FD24-4365-8506-7A00F56147DF}" srcOrd="0" destOrd="0" presId="urn:microsoft.com/office/officeart/2005/8/layout/orgChart1"/>
    <dgm:cxn modelId="{098D63C4-8D65-4D9B-A22F-A052000251AA}" type="presOf" srcId="{ACB6AB8E-10E1-4136-8AA8-58B98F7114DD}" destId="{612CC625-0566-44E4-8C36-B09F49D34EE8}" srcOrd="1" destOrd="0" presId="urn:microsoft.com/office/officeart/2005/8/layout/orgChart1"/>
    <dgm:cxn modelId="{18D4EB74-018C-4403-B59D-F113B505B95E}" type="presOf" srcId="{5BBB73DE-5B68-4843-BAFA-9BEC232D19F9}" destId="{C80AED12-3AA0-44E8-B356-8A5217865331}" srcOrd="0" destOrd="0" presId="urn:microsoft.com/office/officeart/2005/8/layout/orgChart1"/>
    <dgm:cxn modelId="{4A103C58-01F6-4E00-B548-630E7B3970AE}" type="presOf" srcId="{ED870EBF-FE8A-4E2A-BAB3-7F49C0051621}" destId="{4A865FCB-072A-41A4-82CB-A1525D2AC81F}" srcOrd="1" destOrd="0" presId="urn:microsoft.com/office/officeart/2005/8/layout/orgChart1"/>
    <dgm:cxn modelId="{720BF6D6-A355-4AFB-B4B2-26C291F33D20}" srcId="{342144E4-1A38-4D70-95C2-FCD44AAD63CC}" destId="{ACB6AB8E-10E1-4136-8AA8-58B98F7114DD}" srcOrd="0" destOrd="0" parTransId="{C4AD720C-C60C-4C53-93D2-6D4157467E53}" sibTransId="{3588200E-40FE-4E0C-BE2C-85F2D1721E66}"/>
    <dgm:cxn modelId="{A612E11B-17F0-4044-B491-6F07961244D4}" type="presOf" srcId="{1DB2327C-32F6-47C5-8CFF-1E97DAEC46DE}" destId="{58E21866-6134-4A38-B484-FD9B401BFD68}" srcOrd="0" destOrd="0" presId="urn:microsoft.com/office/officeart/2005/8/layout/orgChart1"/>
    <dgm:cxn modelId="{68BCEBC6-F724-45A8-8EEA-C54C8C86DB94}" type="presOf" srcId="{C79FBB7C-5428-4236-97A4-F1EC77B55E0F}" destId="{095A70EF-129A-4B33-8BC8-2B46B91B112F}" srcOrd="0" destOrd="0" presId="urn:microsoft.com/office/officeart/2005/8/layout/orgChart1"/>
    <dgm:cxn modelId="{DE13C54F-1B78-4B44-91D0-E8A00004C3F2}" type="presOf" srcId="{ACB6AB8E-10E1-4136-8AA8-58B98F7114DD}" destId="{60A68F6A-BFDC-405A-B8D9-1783BAD3769C}" srcOrd="0" destOrd="0" presId="urn:microsoft.com/office/officeart/2005/8/layout/orgChart1"/>
    <dgm:cxn modelId="{2EC27AE0-D0AD-439C-8B46-648DD9A5656F}" srcId="{ACB6AB8E-10E1-4136-8AA8-58B98F7114DD}" destId="{5BBB73DE-5B68-4843-BAFA-9BEC232D19F9}" srcOrd="1" destOrd="0" parTransId="{E37DAA9F-EBBF-4119-8CC4-2FC0BD0F9F0B}" sibTransId="{02349A01-17DD-4B75-AD22-6214A30BF58E}"/>
    <dgm:cxn modelId="{DB7DE6C8-0368-4062-9B0B-008FFB368067}" srcId="{ACB6AB8E-10E1-4136-8AA8-58B98F7114DD}" destId="{C79FBB7C-5428-4236-97A4-F1EC77B55E0F}" srcOrd="2" destOrd="0" parTransId="{ACCA447B-35F8-421F-A423-0693230B12F0}" sibTransId="{6CD31333-FEE6-47FA-AA95-9737C74FFAE5}"/>
    <dgm:cxn modelId="{2F835B71-324D-470F-8E4C-055CE516F70B}" type="presOf" srcId="{ACCA447B-35F8-421F-A423-0693230B12F0}" destId="{7153BC39-E67A-4C7D-A338-66E8D29E43D9}" srcOrd="0" destOrd="0" presId="urn:microsoft.com/office/officeart/2005/8/layout/orgChart1"/>
    <dgm:cxn modelId="{7B2EE6B4-2009-4BB5-92D3-6A2D17C67835}" type="presOf" srcId="{C79FBB7C-5428-4236-97A4-F1EC77B55E0F}" destId="{2B70682F-6D5C-49E6-9231-5F72BCBE035E}" srcOrd="1" destOrd="0" presId="urn:microsoft.com/office/officeart/2005/8/layout/orgChart1"/>
    <dgm:cxn modelId="{79712A1C-125B-4C1A-B762-F8B9B9ED522F}" type="presParOf" srcId="{738C6A25-68BF-4778-BD08-0782433BA5CF}" destId="{CD5D419D-C315-434D-A802-B54BEB1E8C83}" srcOrd="0" destOrd="0" presId="urn:microsoft.com/office/officeart/2005/8/layout/orgChart1"/>
    <dgm:cxn modelId="{D986559C-85FE-498C-98B7-AEB208D5591C}" type="presParOf" srcId="{CD5D419D-C315-434D-A802-B54BEB1E8C83}" destId="{9BEC36FD-B0B2-4E35-9006-DA80872E9E0B}" srcOrd="0" destOrd="0" presId="urn:microsoft.com/office/officeart/2005/8/layout/orgChart1"/>
    <dgm:cxn modelId="{36604760-7A38-4C5F-A83D-D4175C5C21A4}" type="presParOf" srcId="{9BEC36FD-B0B2-4E35-9006-DA80872E9E0B}" destId="{60A68F6A-BFDC-405A-B8D9-1783BAD3769C}" srcOrd="0" destOrd="0" presId="urn:microsoft.com/office/officeart/2005/8/layout/orgChart1"/>
    <dgm:cxn modelId="{76036F34-BFF6-43C7-A8CA-59001A87DBFE}" type="presParOf" srcId="{9BEC36FD-B0B2-4E35-9006-DA80872E9E0B}" destId="{612CC625-0566-44E4-8C36-B09F49D34EE8}" srcOrd="1" destOrd="0" presId="urn:microsoft.com/office/officeart/2005/8/layout/orgChart1"/>
    <dgm:cxn modelId="{8EB7405D-C19A-4443-AEA3-34F8286C5568}" type="presParOf" srcId="{CD5D419D-C315-434D-A802-B54BEB1E8C83}" destId="{93C80612-B8BC-45D9-9784-BCB3B8528C7E}" srcOrd="1" destOrd="0" presId="urn:microsoft.com/office/officeart/2005/8/layout/orgChart1"/>
    <dgm:cxn modelId="{5C77D35A-EB7C-4B61-AD81-56CDF3E6919F}" type="presParOf" srcId="{93C80612-B8BC-45D9-9784-BCB3B8528C7E}" destId="{58E21866-6134-4A38-B484-FD9B401BFD68}" srcOrd="0" destOrd="0" presId="urn:microsoft.com/office/officeart/2005/8/layout/orgChart1"/>
    <dgm:cxn modelId="{AB8102C9-9676-4931-9A8D-3FCD421C9D55}" type="presParOf" srcId="{93C80612-B8BC-45D9-9784-BCB3B8528C7E}" destId="{42C95BA2-CE33-4087-979C-73BA918E0E97}" srcOrd="1" destOrd="0" presId="urn:microsoft.com/office/officeart/2005/8/layout/orgChart1"/>
    <dgm:cxn modelId="{D61E9746-6AC0-4662-BE86-BF7233D6123A}" type="presParOf" srcId="{42C95BA2-CE33-4087-979C-73BA918E0E97}" destId="{8EEC2F25-A739-4E3E-B13F-3E947FFF6B41}" srcOrd="0" destOrd="0" presId="urn:microsoft.com/office/officeart/2005/8/layout/orgChart1"/>
    <dgm:cxn modelId="{E4DEF239-52FF-4010-BC2A-EE981811892E}" type="presParOf" srcId="{8EEC2F25-A739-4E3E-B13F-3E947FFF6B41}" destId="{CBD549DC-FD24-4365-8506-7A00F56147DF}" srcOrd="0" destOrd="0" presId="urn:microsoft.com/office/officeart/2005/8/layout/orgChart1"/>
    <dgm:cxn modelId="{6DDDFFFC-9BB4-4473-865A-EED64FA72539}" type="presParOf" srcId="{8EEC2F25-A739-4E3E-B13F-3E947FFF6B41}" destId="{4A865FCB-072A-41A4-82CB-A1525D2AC81F}" srcOrd="1" destOrd="0" presId="urn:microsoft.com/office/officeart/2005/8/layout/orgChart1"/>
    <dgm:cxn modelId="{F2F3641F-68B5-452B-8558-B9B1CBC63936}" type="presParOf" srcId="{42C95BA2-CE33-4087-979C-73BA918E0E97}" destId="{43C37B2F-FF0F-4274-B62A-F9BB53FBFB3F}" srcOrd="1" destOrd="0" presId="urn:microsoft.com/office/officeart/2005/8/layout/orgChart1"/>
    <dgm:cxn modelId="{69D58C59-2FFB-4246-A606-5FFA9EC1913E}" type="presParOf" srcId="{42C95BA2-CE33-4087-979C-73BA918E0E97}" destId="{8651CF9D-2BC2-4FF2-89C5-CC094D830FC3}" srcOrd="2" destOrd="0" presId="urn:microsoft.com/office/officeart/2005/8/layout/orgChart1"/>
    <dgm:cxn modelId="{B02A1279-E41E-429A-B5A3-95BFC979FC7C}" type="presParOf" srcId="{93C80612-B8BC-45D9-9784-BCB3B8528C7E}" destId="{89DC1ADB-601C-4D56-B117-6DEB8C518835}" srcOrd="2" destOrd="0" presId="urn:microsoft.com/office/officeart/2005/8/layout/orgChart1"/>
    <dgm:cxn modelId="{F7B3A47D-6600-4CF3-BEE4-012BF2A1C456}" type="presParOf" srcId="{93C80612-B8BC-45D9-9784-BCB3B8528C7E}" destId="{DAEC941B-AD9B-405E-ABB4-339F4D4345BC}" srcOrd="3" destOrd="0" presId="urn:microsoft.com/office/officeart/2005/8/layout/orgChart1"/>
    <dgm:cxn modelId="{40501317-50E2-43D8-8FB4-0369B79C8D8E}" type="presParOf" srcId="{DAEC941B-AD9B-405E-ABB4-339F4D4345BC}" destId="{C768CE8E-FA21-45D7-93F1-2B1F255A409F}" srcOrd="0" destOrd="0" presId="urn:microsoft.com/office/officeart/2005/8/layout/orgChart1"/>
    <dgm:cxn modelId="{D6257292-2430-415E-90C0-FB88CE341B55}" type="presParOf" srcId="{C768CE8E-FA21-45D7-93F1-2B1F255A409F}" destId="{C80AED12-3AA0-44E8-B356-8A5217865331}" srcOrd="0" destOrd="0" presId="urn:microsoft.com/office/officeart/2005/8/layout/orgChart1"/>
    <dgm:cxn modelId="{B2DDF5B2-C915-42DD-B3F9-45C4CCB35413}" type="presParOf" srcId="{C768CE8E-FA21-45D7-93F1-2B1F255A409F}" destId="{BCE52B52-2B17-4031-BE59-C333DEC74292}" srcOrd="1" destOrd="0" presId="urn:microsoft.com/office/officeart/2005/8/layout/orgChart1"/>
    <dgm:cxn modelId="{0A4D92E8-F264-42AB-897B-D6C074243D6E}" type="presParOf" srcId="{DAEC941B-AD9B-405E-ABB4-339F4D4345BC}" destId="{008C913B-C766-4C35-8A1E-4EAC0FF81C49}" srcOrd="1" destOrd="0" presId="urn:microsoft.com/office/officeart/2005/8/layout/orgChart1"/>
    <dgm:cxn modelId="{24B22016-DDBE-411B-9F3E-A286C4727445}" type="presParOf" srcId="{DAEC941B-AD9B-405E-ABB4-339F4D4345BC}" destId="{9D2C2574-B72C-4F76-BAEB-E0CD2983D7C9}" srcOrd="2" destOrd="0" presId="urn:microsoft.com/office/officeart/2005/8/layout/orgChart1"/>
    <dgm:cxn modelId="{38B172B6-BF04-4C7D-9AB2-A7E94F02C742}" type="presParOf" srcId="{93C80612-B8BC-45D9-9784-BCB3B8528C7E}" destId="{7153BC39-E67A-4C7D-A338-66E8D29E43D9}" srcOrd="4" destOrd="0" presId="urn:microsoft.com/office/officeart/2005/8/layout/orgChart1"/>
    <dgm:cxn modelId="{232CFE0C-4F9C-439C-BFBF-BA37310FC06A}" type="presParOf" srcId="{93C80612-B8BC-45D9-9784-BCB3B8528C7E}" destId="{53AD732D-E71F-4C21-B7ED-4958645C2CDA}" srcOrd="5" destOrd="0" presId="urn:microsoft.com/office/officeart/2005/8/layout/orgChart1"/>
    <dgm:cxn modelId="{6C8E2949-3537-446D-ABA5-DB60014792D0}" type="presParOf" srcId="{53AD732D-E71F-4C21-B7ED-4958645C2CDA}" destId="{5A4EFD55-0164-46E3-8480-B6883057058E}" srcOrd="0" destOrd="0" presId="urn:microsoft.com/office/officeart/2005/8/layout/orgChart1"/>
    <dgm:cxn modelId="{AC207C0B-2D1C-4AD1-B6BF-D5B91A07C4F4}" type="presParOf" srcId="{5A4EFD55-0164-46E3-8480-B6883057058E}" destId="{095A70EF-129A-4B33-8BC8-2B46B91B112F}" srcOrd="0" destOrd="0" presId="urn:microsoft.com/office/officeart/2005/8/layout/orgChart1"/>
    <dgm:cxn modelId="{7D517835-C50D-4AE2-86F0-899CB1599922}" type="presParOf" srcId="{5A4EFD55-0164-46E3-8480-B6883057058E}" destId="{2B70682F-6D5C-49E6-9231-5F72BCBE035E}" srcOrd="1" destOrd="0" presId="urn:microsoft.com/office/officeart/2005/8/layout/orgChart1"/>
    <dgm:cxn modelId="{B3877F30-B88E-4EDF-B8A8-1FA16D434500}" type="presParOf" srcId="{53AD732D-E71F-4C21-B7ED-4958645C2CDA}" destId="{0FDBA6AE-316C-48DE-ACBE-9D1EE7097DF3}" srcOrd="1" destOrd="0" presId="urn:microsoft.com/office/officeart/2005/8/layout/orgChart1"/>
    <dgm:cxn modelId="{CF9F5562-8430-43F1-9048-58380EE7D870}" type="presParOf" srcId="{53AD732D-E71F-4C21-B7ED-4958645C2CDA}" destId="{B16CD7AA-5426-450C-A125-9F72E1F78BFB}" srcOrd="2" destOrd="0" presId="urn:microsoft.com/office/officeart/2005/8/layout/orgChart1"/>
    <dgm:cxn modelId="{643F2A2B-B087-4B9A-BC55-B1433FAD424F}" type="presParOf" srcId="{CD5D419D-C315-434D-A802-B54BEB1E8C83}" destId="{19E5D180-561F-49B6-AF91-A6EA44B32798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44AB18-3C1E-458C-8CDC-BCB993BE5636}" type="doc">
      <dgm:prSet loTypeId="urn:microsoft.com/office/officeart/2008/layout/AscendingPictureAccentProcess" loCatId="pictur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ru-RU"/>
        </a:p>
      </dgm:t>
    </dgm:pt>
    <dgm:pt modelId="{288FFD17-E763-4E05-A2AD-502D2E4F026A}">
      <dgm:prSet phldrT="[Текст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b="1" dirty="0">
              <a:latin typeface="Times New Roman" pitchFamily="18" charset="0"/>
              <a:cs typeface="Times New Roman" pitchFamily="18" charset="0"/>
            </a:rPr>
            <a:t>Обеспечение безопасных условий труда работников</a:t>
          </a:r>
        </a:p>
      </dgm:t>
    </dgm:pt>
    <dgm:pt modelId="{DD158BFF-4C2A-4792-B0C0-7864656201CE}" type="parTrans" cxnId="{AB14AE4A-CB6D-476B-8C98-BDB04589A5C6}">
      <dgm:prSet/>
      <dgm:spPr/>
      <dgm:t>
        <a:bodyPr/>
        <a:lstStyle/>
        <a:p>
          <a:endParaRPr lang="ru-RU"/>
        </a:p>
      </dgm:t>
    </dgm:pt>
    <dgm:pt modelId="{2F2D9581-324F-4400-AA9E-D13F22F3C2A8}" type="sibTrans" cxnId="{AB14AE4A-CB6D-476B-8C98-BDB04589A5C6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l="-5000" r="-5000"/>
          </a:stretch>
        </a:blipFill>
      </dgm:spPr>
      <dgm:t>
        <a:bodyPr/>
        <a:lstStyle/>
        <a:p>
          <a:endParaRPr lang="ru-RU"/>
        </a:p>
      </dgm:t>
    </dgm:pt>
    <dgm:pt modelId="{FCAC05B3-6893-461B-8170-4D8A469410FD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ru-RU" sz="1600" b="1" dirty="0">
              <a:latin typeface="Times New Roman" pitchFamily="18" charset="0"/>
              <a:cs typeface="Times New Roman" pitchFamily="18" charset="0"/>
            </a:rPr>
            <a:t>Охрана жизни и здоровья  обучающихся</a:t>
          </a:r>
        </a:p>
      </dgm:t>
    </dgm:pt>
    <dgm:pt modelId="{6CD8D396-5D4C-44D4-95B4-26C994743036}" type="parTrans" cxnId="{9D2C57A0-1FE4-41B8-B9C7-C28CB2F5F06F}">
      <dgm:prSet/>
      <dgm:spPr/>
      <dgm:t>
        <a:bodyPr/>
        <a:lstStyle/>
        <a:p>
          <a:endParaRPr lang="ru-RU"/>
        </a:p>
      </dgm:t>
    </dgm:pt>
    <dgm:pt modelId="{24BE410A-15AB-4ED2-B510-D00EBB377328}" type="sibTrans" cxnId="{9D2C57A0-1FE4-41B8-B9C7-C28CB2F5F06F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 t="-7000" b="-7000"/>
          </a:stretch>
        </a:blipFill>
      </dgm:spPr>
      <dgm:t>
        <a:bodyPr/>
        <a:lstStyle/>
        <a:p>
          <a:endParaRPr lang="ru-RU"/>
        </a:p>
      </dgm:t>
    </dgm:pt>
    <dgm:pt modelId="{2F12E2C6-F2C6-4FAA-BF15-C323ADCD1BD6}" type="pres">
      <dgm:prSet presAssocID="{E444AB18-3C1E-458C-8CDC-BCB993BE5636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C5711866-1063-4499-BCA9-C98600E0A199}" type="pres">
      <dgm:prSet presAssocID="{E444AB18-3C1E-458C-8CDC-BCB993BE5636}" presName="dot1" presStyleLbl="alignNode1" presStyleIdx="0" presStyleCnt="10" custLinFactNeighborX="-97688" custLinFactNeighborY="-2072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</dgm:pt>
    <dgm:pt modelId="{42C55FD9-0408-47E9-A50E-E10C1D12375E}" type="pres">
      <dgm:prSet presAssocID="{E444AB18-3C1E-458C-8CDC-BCB993BE5636}" presName="dot2" presStyleLbl="alignNode1" presStyleIdx="1" presStyleCnt="10" custLinFactNeighborX="-53566" custLinFactNeighborY="-30670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</dgm:pt>
    <dgm:pt modelId="{98C1F034-0C09-40AE-B8CF-30ACB1A69923}" type="pres">
      <dgm:prSet presAssocID="{E444AB18-3C1E-458C-8CDC-BCB993BE5636}" presName="dot3" presStyleLbl="alignNode1" presStyleIdx="2" presStyleCnt="10"/>
      <dgm:spPr/>
    </dgm:pt>
    <dgm:pt modelId="{2BCB8A65-68ED-4827-9C78-31164642CC85}" type="pres">
      <dgm:prSet presAssocID="{E444AB18-3C1E-458C-8CDC-BCB993BE5636}" presName="dotArrow1" presStyleLbl="alignNode1" presStyleIdx="3" presStyleCnt="10" custLinFactNeighborX="99947" custLinFactNeighborY="-25946"/>
      <dgm:spPr/>
    </dgm:pt>
    <dgm:pt modelId="{BF3C8F7B-CC0A-4E61-AC78-091F7E0D0219}" type="pres">
      <dgm:prSet presAssocID="{E444AB18-3C1E-458C-8CDC-BCB993BE5636}" presName="dotArrow2" presStyleLbl="alignNode1" presStyleIdx="4" presStyleCnt="10" custLinFactNeighborX="96782" custLinFactNeighborY="-19540"/>
      <dgm:spPr/>
    </dgm:pt>
    <dgm:pt modelId="{45F565BA-4627-4821-A6A9-982FE4EFD9C3}" type="pres">
      <dgm:prSet presAssocID="{E444AB18-3C1E-458C-8CDC-BCB993BE5636}" presName="dotArrow3" presStyleLbl="alignNode1" presStyleIdx="5" presStyleCnt="10" custLinFactX="2712" custLinFactNeighborX="100000" custLinFactNeighborY="-13856">
        <dgm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dgm:style>
      </dgm:prSet>
      <dgm:spPr/>
    </dgm:pt>
    <dgm:pt modelId="{F79E89D5-87F4-444D-8152-875468F67BBA}" type="pres">
      <dgm:prSet presAssocID="{E444AB18-3C1E-458C-8CDC-BCB993BE5636}" presName="dotArrow4" presStyleLbl="alignNode1" presStyleIdx="6" presStyleCnt="10" custLinFactNeighborX="49809" custLinFactNeighborY="47247"/>
      <dgm:spPr/>
    </dgm:pt>
    <dgm:pt modelId="{1CE37F71-A4AE-4B0E-AB6B-B4E4512D4EBB}" type="pres">
      <dgm:prSet presAssocID="{E444AB18-3C1E-458C-8CDC-BCB993BE5636}" presName="dotArrow5" presStyleLbl="alignNode1" presStyleIdx="7" presStyleCnt="10" custLinFactY="31267" custLinFactNeighborX="-85827" custLinFactNeighborY="100000"/>
      <dgm:spPr/>
    </dgm:pt>
    <dgm:pt modelId="{B6C45649-6E61-4860-A77A-BC6BEF6570E2}" type="pres">
      <dgm:prSet presAssocID="{E444AB18-3C1E-458C-8CDC-BCB993BE5636}" presName="dotArrow6" presStyleLbl="alignNode1" presStyleIdx="8" presStyleCnt="10" custLinFactNeighborX="50538" custLinFactNeighborY="-34703"/>
      <dgm:spPr/>
    </dgm:pt>
    <dgm:pt modelId="{E1AAC2B8-B0B4-4E29-916E-27C7BBBF68EF}" type="pres">
      <dgm:prSet presAssocID="{E444AB18-3C1E-458C-8CDC-BCB993BE5636}" presName="dotArrow7" presStyleLbl="alignNode1" presStyleIdx="9" presStyleCnt="10" custLinFactNeighborX="7060" custLinFactNeighborY="-45473"/>
      <dgm:spPr/>
    </dgm:pt>
    <dgm:pt modelId="{A6E5DAF9-D80D-4BA7-AA2B-904BCE25600E}" type="pres">
      <dgm:prSet presAssocID="{288FFD17-E763-4E05-A2AD-502D2E4F026A}" presName="parTx1" presStyleLbl="node1" presStyleIdx="0" presStyleCnt="2" custScaleX="126862" custLinFactNeighborX="25275" custLinFactNeighborY="-6779"/>
      <dgm:spPr/>
      <dgm:t>
        <a:bodyPr/>
        <a:lstStyle/>
        <a:p>
          <a:endParaRPr lang="ru-RU"/>
        </a:p>
      </dgm:t>
    </dgm:pt>
    <dgm:pt modelId="{96E902F8-35E7-41FB-AECA-F2756937049E}" type="pres">
      <dgm:prSet presAssocID="{2F2D9581-324F-4400-AA9E-D13F22F3C2A8}" presName="picture1" presStyleCnt="0"/>
      <dgm:spPr/>
    </dgm:pt>
    <dgm:pt modelId="{1C5AD43A-7627-4E85-A975-7B35F23ED811}" type="pres">
      <dgm:prSet presAssocID="{2F2D9581-324F-4400-AA9E-D13F22F3C2A8}" presName="imageRepeatNode" presStyleLbl="fgImgPlace1" presStyleIdx="0" presStyleCnt="2" custScaleX="144077" custScaleY="133204" custLinFactNeighborX="-25738" custLinFactNeighborY="19241"/>
      <dgm:spPr/>
      <dgm:t>
        <a:bodyPr/>
        <a:lstStyle/>
        <a:p>
          <a:endParaRPr lang="ru-RU"/>
        </a:p>
      </dgm:t>
    </dgm:pt>
    <dgm:pt modelId="{4CF679AF-DA35-49DB-A447-1EF12ECFF6BA}" type="pres">
      <dgm:prSet presAssocID="{FCAC05B3-6893-461B-8170-4D8A469410FD}" presName="parTx2" presStyleLbl="node1" presStyleIdx="1" presStyleCnt="2" custLinFactNeighborX="748" custLinFactNeighborY="-21267"/>
      <dgm:spPr/>
      <dgm:t>
        <a:bodyPr/>
        <a:lstStyle/>
        <a:p>
          <a:endParaRPr lang="ru-RU"/>
        </a:p>
      </dgm:t>
    </dgm:pt>
    <dgm:pt modelId="{F393F468-2C39-4165-ABA1-51680C5A5B62}" type="pres">
      <dgm:prSet presAssocID="{24BE410A-15AB-4ED2-B510-D00EBB377328}" presName="picture2" presStyleCnt="0"/>
      <dgm:spPr/>
    </dgm:pt>
    <dgm:pt modelId="{8B94EE16-0C5B-4510-8EB1-4D299AA85F3D}" type="pres">
      <dgm:prSet presAssocID="{24BE410A-15AB-4ED2-B510-D00EBB377328}" presName="imageRepeatNode" presStyleLbl="fgImgPlace1" presStyleIdx="1" presStyleCnt="2" custScaleX="139529" custScaleY="137749" custLinFactNeighborX="-34844" custLinFactNeighborY="-29893"/>
      <dgm:spPr/>
      <dgm:t>
        <a:bodyPr/>
        <a:lstStyle/>
        <a:p>
          <a:endParaRPr lang="ru-RU"/>
        </a:p>
      </dgm:t>
    </dgm:pt>
  </dgm:ptLst>
  <dgm:cxnLst>
    <dgm:cxn modelId="{158C34CC-71CC-4C0D-BBB5-2FE3E371589E}" type="presOf" srcId="{2F2D9581-324F-4400-AA9E-D13F22F3C2A8}" destId="{1C5AD43A-7627-4E85-A975-7B35F23ED811}" srcOrd="0" destOrd="0" presId="urn:microsoft.com/office/officeart/2008/layout/AscendingPictureAccentProcess"/>
    <dgm:cxn modelId="{01DB015F-9195-4A01-9984-CE910B37C833}" type="presOf" srcId="{24BE410A-15AB-4ED2-B510-D00EBB377328}" destId="{8B94EE16-0C5B-4510-8EB1-4D299AA85F3D}" srcOrd="0" destOrd="0" presId="urn:microsoft.com/office/officeart/2008/layout/AscendingPictureAccentProcess"/>
    <dgm:cxn modelId="{C3292B9A-C70A-4CD6-B418-9AF98FB3A49A}" type="presOf" srcId="{288FFD17-E763-4E05-A2AD-502D2E4F026A}" destId="{A6E5DAF9-D80D-4BA7-AA2B-904BCE25600E}" srcOrd="0" destOrd="0" presId="urn:microsoft.com/office/officeart/2008/layout/AscendingPictureAccentProcess"/>
    <dgm:cxn modelId="{AB14AE4A-CB6D-476B-8C98-BDB04589A5C6}" srcId="{E444AB18-3C1E-458C-8CDC-BCB993BE5636}" destId="{288FFD17-E763-4E05-A2AD-502D2E4F026A}" srcOrd="0" destOrd="0" parTransId="{DD158BFF-4C2A-4792-B0C0-7864656201CE}" sibTransId="{2F2D9581-324F-4400-AA9E-D13F22F3C2A8}"/>
    <dgm:cxn modelId="{10A0ED93-0D99-4766-A521-4BB8A361DB34}" type="presOf" srcId="{FCAC05B3-6893-461B-8170-4D8A469410FD}" destId="{4CF679AF-DA35-49DB-A447-1EF12ECFF6BA}" srcOrd="0" destOrd="0" presId="urn:microsoft.com/office/officeart/2008/layout/AscendingPictureAccentProcess"/>
    <dgm:cxn modelId="{138CD444-589A-48E5-8364-95D76D4C7515}" type="presOf" srcId="{E444AB18-3C1E-458C-8CDC-BCB993BE5636}" destId="{2F12E2C6-F2C6-4FAA-BF15-C323ADCD1BD6}" srcOrd="0" destOrd="0" presId="urn:microsoft.com/office/officeart/2008/layout/AscendingPictureAccentProcess"/>
    <dgm:cxn modelId="{9D2C57A0-1FE4-41B8-B9C7-C28CB2F5F06F}" srcId="{E444AB18-3C1E-458C-8CDC-BCB993BE5636}" destId="{FCAC05B3-6893-461B-8170-4D8A469410FD}" srcOrd="1" destOrd="0" parTransId="{6CD8D396-5D4C-44D4-95B4-26C994743036}" sibTransId="{24BE410A-15AB-4ED2-B510-D00EBB377328}"/>
    <dgm:cxn modelId="{5937DD23-640F-43E9-878F-6B9AE948135C}" type="presParOf" srcId="{2F12E2C6-F2C6-4FAA-BF15-C323ADCD1BD6}" destId="{C5711866-1063-4499-BCA9-C98600E0A199}" srcOrd="0" destOrd="0" presId="urn:microsoft.com/office/officeart/2008/layout/AscendingPictureAccentProcess"/>
    <dgm:cxn modelId="{A4A7C313-7C6A-4B48-8930-47A89DF09851}" type="presParOf" srcId="{2F12E2C6-F2C6-4FAA-BF15-C323ADCD1BD6}" destId="{42C55FD9-0408-47E9-A50E-E10C1D12375E}" srcOrd="1" destOrd="0" presId="urn:microsoft.com/office/officeart/2008/layout/AscendingPictureAccentProcess"/>
    <dgm:cxn modelId="{32EDBB4A-260B-47DF-901F-2FD6A467258D}" type="presParOf" srcId="{2F12E2C6-F2C6-4FAA-BF15-C323ADCD1BD6}" destId="{98C1F034-0C09-40AE-B8CF-30ACB1A69923}" srcOrd="2" destOrd="0" presId="urn:microsoft.com/office/officeart/2008/layout/AscendingPictureAccentProcess"/>
    <dgm:cxn modelId="{6690BB60-7B42-4DBF-B673-2EF4A3CCC3F5}" type="presParOf" srcId="{2F12E2C6-F2C6-4FAA-BF15-C323ADCD1BD6}" destId="{2BCB8A65-68ED-4827-9C78-31164642CC85}" srcOrd="3" destOrd="0" presId="urn:microsoft.com/office/officeart/2008/layout/AscendingPictureAccentProcess"/>
    <dgm:cxn modelId="{649E5457-DCE9-46BD-9A27-42BD28D494D2}" type="presParOf" srcId="{2F12E2C6-F2C6-4FAA-BF15-C323ADCD1BD6}" destId="{BF3C8F7B-CC0A-4E61-AC78-091F7E0D0219}" srcOrd="4" destOrd="0" presId="urn:microsoft.com/office/officeart/2008/layout/AscendingPictureAccentProcess"/>
    <dgm:cxn modelId="{DB4EF4AB-E08E-4A60-847E-DD275F32F290}" type="presParOf" srcId="{2F12E2C6-F2C6-4FAA-BF15-C323ADCD1BD6}" destId="{45F565BA-4627-4821-A6A9-982FE4EFD9C3}" srcOrd="5" destOrd="0" presId="urn:microsoft.com/office/officeart/2008/layout/AscendingPictureAccentProcess"/>
    <dgm:cxn modelId="{16CCD45A-F31D-441D-890B-266F75DD0DEF}" type="presParOf" srcId="{2F12E2C6-F2C6-4FAA-BF15-C323ADCD1BD6}" destId="{F79E89D5-87F4-444D-8152-875468F67BBA}" srcOrd="6" destOrd="0" presId="urn:microsoft.com/office/officeart/2008/layout/AscendingPictureAccentProcess"/>
    <dgm:cxn modelId="{59F1EBD7-3761-4B97-ACAD-DFFBE30BEA38}" type="presParOf" srcId="{2F12E2C6-F2C6-4FAA-BF15-C323ADCD1BD6}" destId="{1CE37F71-A4AE-4B0E-AB6B-B4E4512D4EBB}" srcOrd="7" destOrd="0" presId="urn:microsoft.com/office/officeart/2008/layout/AscendingPictureAccentProcess"/>
    <dgm:cxn modelId="{43CF6B34-9674-4654-8CD7-B2860C49559C}" type="presParOf" srcId="{2F12E2C6-F2C6-4FAA-BF15-C323ADCD1BD6}" destId="{B6C45649-6E61-4860-A77A-BC6BEF6570E2}" srcOrd="8" destOrd="0" presId="urn:microsoft.com/office/officeart/2008/layout/AscendingPictureAccentProcess"/>
    <dgm:cxn modelId="{1AE2702A-0EE1-4D4C-8016-7E2244E3B0C8}" type="presParOf" srcId="{2F12E2C6-F2C6-4FAA-BF15-C323ADCD1BD6}" destId="{E1AAC2B8-B0B4-4E29-916E-27C7BBBF68EF}" srcOrd="9" destOrd="0" presId="urn:microsoft.com/office/officeart/2008/layout/AscendingPictureAccentProcess"/>
    <dgm:cxn modelId="{D0E9546D-9A3F-458A-ABDA-543C0EBA34BC}" type="presParOf" srcId="{2F12E2C6-F2C6-4FAA-BF15-C323ADCD1BD6}" destId="{A6E5DAF9-D80D-4BA7-AA2B-904BCE25600E}" srcOrd="10" destOrd="0" presId="urn:microsoft.com/office/officeart/2008/layout/AscendingPictureAccentProcess"/>
    <dgm:cxn modelId="{66954469-D6BF-4268-9458-EE7862017814}" type="presParOf" srcId="{2F12E2C6-F2C6-4FAA-BF15-C323ADCD1BD6}" destId="{96E902F8-35E7-41FB-AECA-F2756937049E}" srcOrd="11" destOrd="0" presId="urn:microsoft.com/office/officeart/2008/layout/AscendingPictureAccentProcess"/>
    <dgm:cxn modelId="{3597DAB0-D82F-4499-B673-5310EC95D18E}" type="presParOf" srcId="{96E902F8-35E7-41FB-AECA-F2756937049E}" destId="{1C5AD43A-7627-4E85-A975-7B35F23ED811}" srcOrd="0" destOrd="0" presId="urn:microsoft.com/office/officeart/2008/layout/AscendingPictureAccentProcess"/>
    <dgm:cxn modelId="{E3F7C5E9-E4B9-41DB-9293-4AFE034C9466}" type="presParOf" srcId="{2F12E2C6-F2C6-4FAA-BF15-C323ADCD1BD6}" destId="{4CF679AF-DA35-49DB-A447-1EF12ECFF6BA}" srcOrd="12" destOrd="0" presId="urn:microsoft.com/office/officeart/2008/layout/AscendingPictureAccentProcess"/>
    <dgm:cxn modelId="{6A42E1A0-136D-4684-94F6-56E178D88EAA}" type="presParOf" srcId="{2F12E2C6-F2C6-4FAA-BF15-C323ADCD1BD6}" destId="{F393F468-2C39-4165-ABA1-51680C5A5B62}" srcOrd="13" destOrd="0" presId="urn:microsoft.com/office/officeart/2008/layout/AscendingPictureAccentProcess"/>
    <dgm:cxn modelId="{5C311D1A-DC4B-4204-B093-0B5F01F185CF}" type="presParOf" srcId="{F393F468-2C39-4165-ABA1-51680C5A5B62}" destId="{8B94EE16-0C5B-4510-8EB1-4D299AA85F3D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BA71974-7E1E-4825-80C7-ECF8F7B01BDD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CD787EB-703C-4F02-AB1F-B66291B18CB0}">
      <dgm:prSet phldrT="[Текст]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b="1" dirty="0">
              <a:latin typeface="Times New Roman" pitchFamily="18" charset="0"/>
              <a:cs typeface="Times New Roman" pitchFamily="18" charset="0"/>
            </a:rPr>
            <a:t>Обеспечение безопасности участников учебно-воспитательного процесса</a:t>
          </a:r>
        </a:p>
      </dgm:t>
    </dgm:pt>
    <dgm:pt modelId="{C03A75B8-7B03-4327-9971-EAAA0E005D1C}" type="parTrans" cxnId="{4FE8F91D-1255-4857-9E80-EE06659EEBBE}">
      <dgm:prSet/>
      <dgm:spPr/>
      <dgm:t>
        <a:bodyPr/>
        <a:lstStyle/>
        <a:p>
          <a:endParaRPr lang="ru-RU"/>
        </a:p>
      </dgm:t>
    </dgm:pt>
    <dgm:pt modelId="{B8FA8B6A-63BD-4BD4-9CF5-35EE339BB313}" type="sibTrans" cxnId="{4FE8F91D-1255-4857-9E80-EE06659EEBBE}">
      <dgm:prSet/>
      <dgm:spPr/>
      <dgm:t>
        <a:bodyPr/>
        <a:lstStyle/>
        <a:p>
          <a:endParaRPr lang="ru-RU"/>
        </a:p>
      </dgm:t>
    </dgm:pt>
    <dgm:pt modelId="{85934A1E-B6C8-4818-BCD9-14BD3D89D07A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latin typeface="Times New Roman" pitchFamily="18" charset="0"/>
              <a:cs typeface="Times New Roman" pitchFamily="18" charset="0"/>
            </a:rPr>
            <a:t>Обеспечение безопасности и охраны труда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latin typeface="Times New Roman" pitchFamily="18" charset="0"/>
              <a:cs typeface="Times New Roman" pitchFamily="18" charset="0"/>
            </a:rPr>
            <a:t>работников ОУ</a:t>
          </a:r>
          <a:endParaRPr lang="ru-RU" sz="1800" dirty="0">
            <a:latin typeface="Times New Roman" pitchFamily="18" charset="0"/>
            <a:cs typeface="Times New Roman" pitchFamily="18" charset="0"/>
          </a:endParaRPr>
        </a:p>
      </dgm:t>
    </dgm:pt>
    <dgm:pt modelId="{3C84BD71-54BF-449A-B486-0401734F2106}" type="parTrans" cxnId="{DB83E969-2EB6-4719-9AE7-4D942116587D}">
      <dgm:prSet/>
      <dgm:spPr/>
      <dgm:t>
        <a:bodyPr/>
        <a:lstStyle/>
        <a:p>
          <a:endParaRPr lang="ru-RU"/>
        </a:p>
      </dgm:t>
    </dgm:pt>
    <dgm:pt modelId="{B63FC05F-0DEF-4DFC-9561-4F079C2DC970}" type="sibTrans" cxnId="{DB83E969-2EB6-4719-9AE7-4D942116587D}">
      <dgm:prSet/>
      <dgm:spPr/>
      <dgm:t>
        <a:bodyPr/>
        <a:lstStyle/>
        <a:p>
          <a:endParaRPr lang="ru-RU"/>
        </a:p>
      </dgm:t>
    </dgm:pt>
    <dgm:pt modelId="{C7509C2B-0812-441D-844D-DE195C5838E3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Предупреждение и ликвидация чрезвычайных ситуаций,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антитеррористическая защита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6BB0359A-F63E-4651-A52D-1364AF8A5B21}" type="parTrans" cxnId="{5D7C841B-8FF5-448C-BA23-7D82BBE397BE}">
      <dgm:prSet/>
      <dgm:spPr/>
      <dgm:t>
        <a:bodyPr/>
        <a:lstStyle/>
        <a:p>
          <a:endParaRPr lang="ru-RU"/>
        </a:p>
      </dgm:t>
    </dgm:pt>
    <dgm:pt modelId="{62F8CCDB-F277-4102-9C7F-7F09E9D19AB7}" type="sibTrans" cxnId="{5D7C841B-8FF5-448C-BA23-7D82BBE397BE}">
      <dgm:prSet/>
      <dgm:spPr/>
      <dgm:t>
        <a:bodyPr/>
        <a:lstStyle/>
        <a:p>
          <a:endParaRPr lang="ru-RU"/>
        </a:p>
      </dgm:t>
    </dgm:pt>
    <dgm:pt modelId="{361B6096-E456-48F8-9FDD-21C8ACFCA1F8}">
      <dgm:prSet phldrT="[Текст]"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 Обеспечение охраны жизни и здоровья обучающихся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 (пожарная и личная безопасность, безопасность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1600" b="1" dirty="0">
              <a:latin typeface="Times New Roman" pitchFamily="18" charset="0"/>
              <a:cs typeface="Times New Roman" pitchFamily="18" charset="0"/>
            </a:rPr>
            <a:t> в быту, профилактика дорожно – транспортного травматизма)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E188DE43-A537-457A-B27A-1973C3ABB2CE}" type="parTrans" cxnId="{A9E781D3-31B7-4737-BF93-53E09183BC68}">
      <dgm:prSet/>
      <dgm:spPr/>
      <dgm:t>
        <a:bodyPr/>
        <a:lstStyle/>
        <a:p>
          <a:endParaRPr lang="ru-RU"/>
        </a:p>
      </dgm:t>
    </dgm:pt>
    <dgm:pt modelId="{50F821E4-E2CC-4FB9-ABCF-2A7968C144D8}" type="sibTrans" cxnId="{A9E781D3-31B7-4737-BF93-53E09183BC68}">
      <dgm:prSet/>
      <dgm:spPr/>
      <dgm:t>
        <a:bodyPr/>
        <a:lstStyle/>
        <a:p>
          <a:endParaRPr lang="ru-RU"/>
        </a:p>
      </dgm:t>
    </dgm:pt>
    <dgm:pt modelId="{38E6F33D-7418-42B1-AC2D-1F03DEDFD015}">
      <dgm:prSet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800" b="1" dirty="0">
              <a:latin typeface="Times New Roman" pitchFamily="18" charset="0"/>
              <a:cs typeface="Times New Roman" pitchFamily="18" charset="0"/>
            </a:rPr>
            <a:t>Пожарная безопасность</a:t>
          </a:r>
        </a:p>
      </dgm:t>
    </dgm:pt>
    <dgm:pt modelId="{3FB5B3BF-A82B-4E57-986A-0235F7867E28}" type="parTrans" cxnId="{2CB3D73D-6CE3-4790-A8CB-1126C2164502}">
      <dgm:prSet/>
      <dgm:spPr/>
      <dgm:t>
        <a:bodyPr/>
        <a:lstStyle/>
        <a:p>
          <a:endParaRPr lang="ru-RU"/>
        </a:p>
      </dgm:t>
    </dgm:pt>
    <dgm:pt modelId="{23DD3BED-1CEA-4418-844F-77EF05D6A216}" type="sibTrans" cxnId="{2CB3D73D-6CE3-4790-A8CB-1126C2164502}">
      <dgm:prSet/>
      <dgm:spPr/>
      <dgm:t>
        <a:bodyPr/>
        <a:lstStyle/>
        <a:p>
          <a:endParaRPr lang="ru-RU"/>
        </a:p>
      </dgm:t>
    </dgm:pt>
    <dgm:pt modelId="{182F30C3-FC8A-4AE2-813B-9B4A55D9138E}" type="pres">
      <dgm:prSet presAssocID="{1BA71974-7E1E-4825-80C7-ECF8F7B01BDD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61F8B8E-DA2C-461E-87F6-5CAC2F339561}" type="pres">
      <dgm:prSet presAssocID="{5CD787EB-703C-4F02-AB1F-B66291B18CB0}" presName="root1" presStyleCnt="0"/>
      <dgm:spPr/>
    </dgm:pt>
    <dgm:pt modelId="{E8F15072-FE4E-4ACF-A72F-119D0339337D}" type="pres">
      <dgm:prSet presAssocID="{5CD787EB-703C-4F02-AB1F-B66291B18CB0}" presName="LevelOneTextNode" presStyleLbl="node0" presStyleIdx="0" presStyleCnt="1" custScaleX="147104" custLinFactNeighborX="22083" custLinFactNeighborY="112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468E4D-7A8E-42BB-85E7-AFB2EF999899}" type="pres">
      <dgm:prSet presAssocID="{5CD787EB-703C-4F02-AB1F-B66291B18CB0}" presName="level2hierChild" presStyleCnt="0"/>
      <dgm:spPr/>
    </dgm:pt>
    <dgm:pt modelId="{A7D8C26E-AD2D-4C58-A1B9-FA4539412F29}" type="pres">
      <dgm:prSet presAssocID="{3C84BD71-54BF-449A-B486-0401734F2106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92DCA91D-D921-455B-83B1-99A4B071E4C5}" type="pres">
      <dgm:prSet presAssocID="{3C84BD71-54BF-449A-B486-0401734F2106}" presName="connTx" presStyleLbl="parChTrans1D2" presStyleIdx="0" presStyleCnt="4"/>
      <dgm:spPr/>
      <dgm:t>
        <a:bodyPr/>
        <a:lstStyle/>
        <a:p>
          <a:endParaRPr lang="ru-RU"/>
        </a:p>
      </dgm:t>
    </dgm:pt>
    <dgm:pt modelId="{8466F19D-F26D-4885-A807-3F3B6F7C349D}" type="pres">
      <dgm:prSet presAssocID="{85934A1E-B6C8-4818-BCD9-14BD3D89D07A}" presName="root2" presStyleCnt="0"/>
      <dgm:spPr/>
    </dgm:pt>
    <dgm:pt modelId="{E13A2872-9678-4D8C-AF1C-2242A0846FBE}" type="pres">
      <dgm:prSet presAssocID="{85934A1E-B6C8-4818-BCD9-14BD3D89D07A}" presName="LevelTwoTextNode" presStyleLbl="node2" presStyleIdx="0" presStyleCnt="4" custScaleX="271339" custScaleY="1369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0EE509-4C11-4E85-A74B-66BAA4309F4F}" type="pres">
      <dgm:prSet presAssocID="{85934A1E-B6C8-4818-BCD9-14BD3D89D07A}" presName="level3hierChild" presStyleCnt="0"/>
      <dgm:spPr/>
    </dgm:pt>
    <dgm:pt modelId="{D4553A7B-0931-45F4-9EFD-E055A3B9CB7D}" type="pres">
      <dgm:prSet presAssocID="{3FB5B3BF-A82B-4E57-986A-0235F7867E28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A3C8CC3D-5DE3-4900-99D0-80FB72E9DE7C}" type="pres">
      <dgm:prSet presAssocID="{3FB5B3BF-A82B-4E57-986A-0235F7867E28}" presName="connTx" presStyleLbl="parChTrans1D2" presStyleIdx="1" presStyleCnt="4"/>
      <dgm:spPr/>
      <dgm:t>
        <a:bodyPr/>
        <a:lstStyle/>
        <a:p>
          <a:endParaRPr lang="ru-RU"/>
        </a:p>
      </dgm:t>
    </dgm:pt>
    <dgm:pt modelId="{5C2683A7-B26A-4106-B320-6AFC5DE47940}" type="pres">
      <dgm:prSet presAssocID="{38E6F33D-7418-42B1-AC2D-1F03DEDFD015}" presName="root2" presStyleCnt="0"/>
      <dgm:spPr/>
    </dgm:pt>
    <dgm:pt modelId="{B0D16FB1-A1A4-4001-8CB3-3CCAC8828A55}" type="pres">
      <dgm:prSet presAssocID="{38E6F33D-7418-42B1-AC2D-1F03DEDFD015}" presName="LevelTwoTextNode" presStyleLbl="node2" presStyleIdx="1" presStyleCnt="4" custScaleX="2685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458D7CD-7F99-43F0-8B99-492F38FC4157}" type="pres">
      <dgm:prSet presAssocID="{38E6F33D-7418-42B1-AC2D-1F03DEDFD015}" presName="level3hierChild" presStyleCnt="0"/>
      <dgm:spPr/>
    </dgm:pt>
    <dgm:pt modelId="{2E1F69A4-DBA9-45FE-AC57-AA17706B698B}" type="pres">
      <dgm:prSet presAssocID="{6BB0359A-F63E-4651-A52D-1364AF8A5B21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097E0492-86D0-486C-BC21-AFB381743F72}" type="pres">
      <dgm:prSet presAssocID="{6BB0359A-F63E-4651-A52D-1364AF8A5B21}" presName="connTx" presStyleLbl="parChTrans1D2" presStyleIdx="2" presStyleCnt="4"/>
      <dgm:spPr/>
      <dgm:t>
        <a:bodyPr/>
        <a:lstStyle/>
        <a:p>
          <a:endParaRPr lang="ru-RU"/>
        </a:p>
      </dgm:t>
    </dgm:pt>
    <dgm:pt modelId="{24B6CD9C-80C3-4C0B-B4AA-816AC77D578F}" type="pres">
      <dgm:prSet presAssocID="{C7509C2B-0812-441D-844D-DE195C5838E3}" presName="root2" presStyleCnt="0"/>
      <dgm:spPr/>
    </dgm:pt>
    <dgm:pt modelId="{F385B444-EAC9-4603-8CDA-1B138C40071C}" type="pres">
      <dgm:prSet presAssocID="{C7509C2B-0812-441D-844D-DE195C5838E3}" presName="LevelTwoTextNode" presStyleLbl="node2" presStyleIdx="2" presStyleCnt="4" custScaleX="26699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FA69302-4E7D-4772-A6B1-9FF2D817EDC9}" type="pres">
      <dgm:prSet presAssocID="{C7509C2B-0812-441D-844D-DE195C5838E3}" presName="level3hierChild" presStyleCnt="0"/>
      <dgm:spPr/>
    </dgm:pt>
    <dgm:pt modelId="{7157D4FD-3446-47AC-AD25-119BB16E029B}" type="pres">
      <dgm:prSet presAssocID="{E188DE43-A537-457A-B27A-1973C3ABB2CE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3D122E0F-E7F5-4391-B72F-1AC93A7CD34A}" type="pres">
      <dgm:prSet presAssocID="{E188DE43-A537-457A-B27A-1973C3ABB2CE}" presName="connTx" presStyleLbl="parChTrans1D2" presStyleIdx="3" presStyleCnt="4"/>
      <dgm:spPr/>
      <dgm:t>
        <a:bodyPr/>
        <a:lstStyle/>
        <a:p>
          <a:endParaRPr lang="ru-RU"/>
        </a:p>
      </dgm:t>
    </dgm:pt>
    <dgm:pt modelId="{FBAB376A-8BD1-4C0C-B552-DE63BBEEA10C}" type="pres">
      <dgm:prSet presAssocID="{361B6096-E456-48F8-9FDD-21C8ACFCA1F8}" presName="root2" presStyleCnt="0"/>
      <dgm:spPr/>
    </dgm:pt>
    <dgm:pt modelId="{B0051907-6E2F-470E-8756-DB73AF89DF43}" type="pres">
      <dgm:prSet presAssocID="{361B6096-E456-48F8-9FDD-21C8ACFCA1F8}" presName="LevelTwoTextNode" presStyleLbl="node2" presStyleIdx="3" presStyleCnt="4" custScaleX="271198" custScaleY="1781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A3AB161-E0DB-4A17-B57C-C8FBCAD1ECBD}" type="pres">
      <dgm:prSet presAssocID="{361B6096-E456-48F8-9FDD-21C8ACFCA1F8}" presName="level3hierChild" presStyleCnt="0"/>
      <dgm:spPr/>
    </dgm:pt>
  </dgm:ptLst>
  <dgm:cxnLst>
    <dgm:cxn modelId="{DAA4EC63-1441-4DAE-8DF9-B8579357971E}" type="presOf" srcId="{3C84BD71-54BF-449A-B486-0401734F2106}" destId="{92DCA91D-D921-455B-83B1-99A4B071E4C5}" srcOrd="1" destOrd="0" presId="urn:microsoft.com/office/officeart/2008/layout/HorizontalMultiLevelHierarchy"/>
    <dgm:cxn modelId="{F1A883B0-7353-4C95-B1F5-DDA6AA26FBD3}" type="presOf" srcId="{85934A1E-B6C8-4818-BCD9-14BD3D89D07A}" destId="{E13A2872-9678-4D8C-AF1C-2242A0846FBE}" srcOrd="0" destOrd="0" presId="urn:microsoft.com/office/officeart/2008/layout/HorizontalMultiLevelHierarchy"/>
    <dgm:cxn modelId="{CAEA7FE5-723C-4804-9F39-DE038E8039D0}" type="presOf" srcId="{5CD787EB-703C-4F02-AB1F-B66291B18CB0}" destId="{E8F15072-FE4E-4ACF-A72F-119D0339337D}" srcOrd="0" destOrd="0" presId="urn:microsoft.com/office/officeart/2008/layout/HorizontalMultiLevelHierarchy"/>
    <dgm:cxn modelId="{255F60BB-5049-48BA-B1BC-75189274B046}" type="presOf" srcId="{38E6F33D-7418-42B1-AC2D-1F03DEDFD015}" destId="{B0D16FB1-A1A4-4001-8CB3-3CCAC8828A55}" srcOrd="0" destOrd="0" presId="urn:microsoft.com/office/officeart/2008/layout/HorizontalMultiLevelHierarchy"/>
    <dgm:cxn modelId="{4FE8F91D-1255-4857-9E80-EE06659EEBBE}" srcId="{1BA71974-7E1E-4825-80C7-ECF8F7B01BDD}" destId="{5CD787EB-703C-4F02-AB1F-B66291B18CB0}" srcOrd="0" destOrd="0" parTransId="{C03A75B8-7B03-4327-9971-EAAA0E005D1C}" sibTransId="{B8FA8B6A-63BD-4BD4-9CF5-35EE339BB313}"/>
    <dgm:cxn modelId="{DB83E969-2EB6-4719-9AE7-4D942116587D}" srcId="{5CD787EB-703C-4F02-AB1F-B66291B18CB0}" destId="{85934A1E-B6C8-4818-BCD9-14BD3D89D07A}" srcOrd="0" destOrd="0" parTransId="{3C84BD71-54BF-449A-B486-0401734F2106}" sibTransId="{B63FC05F-0DEF-4DFC-9561-4F079C2DC970}"/>
    <dgm:cxn modelId="{38F7C248-1742-4270-B120-C88DDD71190F}" type="presOf" srcId="{E188DE43-A537-457A-B27A-1973C3ABB2CE}" destId="{7157D4FD-3446-47AC-AD25-119BB16E029B}" srcOrd="0" destOrd="0" presId="urn:microsoft.com/office/officeart/2008/layout/HorizontalMultiLevelHierarchy"/>
    <dgm:cxn modelId="{5E4A3E2E-6808-45E0-AD92-DE83CFB01FC3}" type="presOf" srcId="{E188DE43-A537-457A-B27A-1973C3ABB2CE}" destId="{3D122E0F-E7F5-4391-B72F-1AC93A7CD34A}" srcOrd="1" destOrd="0" presId="urn:microsoft.com/office/officeart/2008/layout/HorizontalMultiLevelHierarchy"/>
    <dgm:cxn modelId="{CB0599C0-F8D4-471A-AA26-A6920A7B8C51}" type="presOf" srcId="{361B6096-E456-48F8-9FDD-21C8ACFCA1F8}" destId="{B0051907-6E2F-470E-8756-DB73AF89DF43}" srcOrd="0" destOrd="0" presId="urn:microsoft.com/office/officeart/2008/layout/HorizontalMultiLevelHierarchy"/>
    <dgm:cxn modelId="{3390E169-5FAD-4857-8FE9-C8FC6EFF0D75}" type="presOf" srcId="{6BB0359A-F63E-4651-A52D-1364AF8A5B21}" destId="{097E0492-86D0-486C-BC21-AFB381743F72}" srcOrd="1" destOrd="0" presId="urn:microsoft.com/office/officeart/2008/layout/HorizontalMultiLevelHierarchy"/>
    <dgm:cxn modelId="{5D7C841B-8FF5-448C-BA23-7D82BBE397BE}" srcId="{5CD787EB-703C-4F02-AB1F-B66291B18CB0}" destId="{C7509C2B-0812-441D-844D-DE195C5838E3}" srcOrd="2" destOrd="0" parTransId="{6BB0359A-F63E-4651-A52D-1364AF8A5B21}" sibTransId="{62F8CCDB-F277-4102-9C7F-7F09E9D19AB7}"/>
    <dgm:cxn modelId="{6033AEDA-ABA9-4204-88AC-CF3C10D9237D}" type="presOf" srcId="{3C84BD71-54BF-449A-B486-0401734F2106}" destId="{A7D8C26E-AD2D-4C58-A1B9-FA4539412F29}" srcOrd="0" destOrd="0" presId="urn:microsoft.com/office/officeart/2008/layout/HorizontalMultiLevelHierarchy"/>
    <dgm:cxn modelId="{8DB7BECB-F24F-4204-9F61-C37878E1B74E}" type="presOf" srcId="{C7509C2B-0812-441D-844D-DE195C5838E3}" destId="{F385B444-EAC9-4603-8CDA-1B138C40071C}" srcOrd="0" destOrd="0" presId="urn:microsoft.com/office/officeart/2008/layout/HorizontalMultiLevelHierarchy"/>
    <dgm:cxn modelId="{2CB3D73D-6CE3-4790-A8CB-1126C2164502}" srcId="{5CD787EB-703C-4F02-AB1F-B66291B18CB0}" destId="{38E6F33D-7418-42B1-AC2D-1F03DEDFD015}" srcOrd="1" destOrd="0" parTransId="{3FB5B3BF-A82B-4E57-986A-0235F7867E28}" sibTransId="{23DD3BED-1CEA-4418-844F-77EF05D6A216}"/>
    <dgm:cxn modelId="{5C2CC3A2-A7C7-4C62-8B03-D304D9F913C0}" type="presOf" srcId="{6BB0359A-F63E-4651-A52D-1364AF8A5B21}" destId="{2E1F69A4-DBA9-45FE-AC57-AA17706B698B}" srcOrd="0" destOrd="0" presId="urn:microsoft.com/office/officeart/2008/layout/HorizontalMultiLevelHierarchy"/>
    <dgm:cxn modelId="{611AA79B-A116-49E5-BE9C-7C2073C0EB1B}" type="presOf" srcId="{1BA71974-7E1E-4825-80C7-ECF8F7B01BDD}" destId="{182F30C3-FC8A-4AE2-813B-9B4A55D9138E}" srcOrd="0" destOrd="0" presId="urn:microsoft.com/office/officeart/2008/layout/HorizontalMultiLevelHierarchy"/>
    <dgm:cxn modelId="{FDA60FB9-B72F-41F1-B0B4-6FDDC481303D}" type="presOf" srcId="{3FB5B3BF-A82B-4E57-986A-0235F7867E28}" destId="{A3C8CC3D-5DE3-4900-99D0-80FB72E9DE7C}" srcOrd="1" destOrd="0" presId="urn:microsoft.com/office/officeart/2008/layout/HorizontalMultiLevelHierarchy"/>
    <dgm:cxn modelId="{0B16A2DC-A646-4730-9135-33EE933CDC16}" type="presOf" srcId="{3FB5B3BF-A82B-4E57-986A-0235F7867E28}" destId="{D4553A7B-0931-45F4-9EFD-E055A3B9CB7D}" srcOrd="0" destOrd="0" presId="urn:microsoft.com/office/officeart/2008/layout/HorizontalMultiLevelHierarchy"/>
    <dgm:cxn modelId="{A9E781D3-31B7-4737-BF93-53E09183BC68}" srcId="{5CD787EB-703C-4F02-AB1F-B66291B18CB0}" destId="{361B6096-E456-48F8-9FDD-21C8ACFCA1F8}" srcOrd="3" destOrd="0" parTransId="{E188DE43-A537-457A-B27A-1973C3ABB2CE}" sibTransId="{50F821E4-E2CC-4FB9-ABCF-2A7968C144D8}"/>
    <dgm:cxn modelId="{879EC613-2923-45FD-89BC-5F6946D3C751}" type="presParOf" srcId="{182F30C3-FC8A-4AE2-813B-9B4A55D9138E}" destId="{561F8B8E-DA2C-461E-87F6-5CAC2F339561}" srcOrd="0" destOrd="0" presId="urn:microsoft.com/office/officeart/2008/layout/HorizontalMultiLevelHierarchy"/>
    <dgm:cxn modelId="{DE10A407-F91A-4F6C-A518-B9929D6B00B7}" type="presParOf" srcId="{561F8B8E-DA2C-461E-87F6-5CAC2F339561}" destId="{E8F15072-FE4E-4ACF-A72F-119D0339337D}" srcOrd="0" destOrd="0" presId="urn:microsoft.com/office/officeart/2008/layout/HorizontalMultiLevelHierarchy"/>
    <dgm:cxn modelId="{ACE83462-33F0-411B-B108-548313FD3DE8}" type="presParOf" srcId="{561F8B8E-DA2C-461E-87F6-5CAC2F339561}" destId="{23468E4D-7A8E-42BB-85E7-AFB2EF999899}" srcOrd="1" destOrd="0" presId="urn:microsoft.com/office/officeart/2008/layout/HorizontalMultiLevelHierarchy"/>
    <dgm:cxn modelId="{4C368A21-A2ED-4D4F-88D6-5A8F8DA4DB60}" type="presParOf" srcId="{23468E4D-7A8E-42BB-85E7-AFB2EF999899}" destId="{A7D8C26E-AD2D-4C58-A1B9-FA4539412F29}" srcOrd="0" destOrd="0" presId="urn:microsoft.com/office/officeart/2008/layout/HorizontalMultiLevelHierarchy"/>
    <dgm:cxn modelId="{5672E8B1-B826-406A-B3C4-19E306085D77}" type="presParOf" srcId="{A7D8C26E-AD2D-4C58-A1B9-FA4539412F29}" destId="{92DCA91D-D921-455B-83B1-99A4B071E4C5}" srcOrd="0" destOrd="0" presId="urn:microsoft.com/office/officeart/2008/layout/HorizontalMultiLevelHierarchy"/>
    <dgm:cxn modelId="{BE56325A-CB20-4D2C-A421-644A7D7ACBB2}" type="presParOf" srcId="{23468E4D-7A8E-42BB-85E7-AFB2EF999899}" destId="{8466F19D-F26D-4885-A807-3F3B6F7C349D}" srcOrd="1" destOrd="0" presId="urn:microsoft.com/office/officeart/2008/layout/HorizontalMultiLevelHierarchy"/>
    <dgm:cxn modelId="{84AAA643-D735-42D3-A965-F45E8A52F33C}" type="presParOf" srcId="{8466F19D-F26D-4885-A807-3F3B6F7C349D}" destId="{E13A2872-9678-4D8C-AF1C-2242A0846FBE}" srcOrd="0" destOrd="0" presId="urn:microsoft.com/office/officeart/2008/layout/HorizontalMultiLevelHierarchy"/>
    <dgm:cxn modelId="{044F52EB-67C3-4885-A641-58EAB22FDBD7}" type="presParOf" srcId="{8466F19D-F26D-4885-A807-3F3B6F7C349D}" destId="{B90EE509-4C11-4E85-A74B-66BAA4309F4F}" srcOrd="1" destOrd="0" presId="urn:microsoft.com/office/officeart/2008/layout/HorizontalMultiLevelHierarchy"/>
    <dgm:cxn modelId="{9CC67304-256B-4337-887E-D3955E210E64}" type="presParOf" srcId="{23468E4D-7A8E-42BB-85E7-AFB2EF999899}" destId="{D4553A7B-0931-45F4-9EFD-E055A3B9CB7D}" srcOrd="2" destOrd="0" presId="urn:microsoft.com/office/officeart/2008/layout/HorizontalMultiLevelHierarchy"/>
    <dgm:cxn modelId="{D203DBA5-CE64-4D3D-A24A-BA41D19E4DEC}" type="presParOf" srcId="{D4553A7B-0931-45F4-9EFD-E055A3B9CB7D}" destId="{A3C8CC3D-5DE3-4900-99D0-80FB72E9DE7C}" srcOrd="0" destOrd="0" presId="urn:microsoft.com/office/officeart/2008/layout/HorizontalMultiLevelHierarchy"/>
    <dgm:cxn modelId="{7059C923-1DAF-4CE4-9823-1578B5FD508D}" type="presParOf" srcId="{23468E4D-7A8E-42BB-85E7-AFB2EF999899}" destId="{5C2683A7-B26A-4106-B320-6AFC5DE47940}" srcOrd="3" destOrd="0" presId="urn:microsoft.com/office/officeart/2008/layout/HorizontalMultiLevelHierarchy"/>
    <dgm:cxn modelId="{CC3AF496-1218-4614-93E2-DD7135BD8BC4}" type="presParOf" srcId="{5C2683A7-B26A-4106-B320-6AFC5DE47940}" destId="{B0D16FB1-A1A4-4001-8CB3-3CCAC8828A55}" srcOrd="0" destOrd="0" presId="urn:microsoft.com/office/officeart/2008/layout/HorizontalMultiLevelHierarchy"/>
    <dgm:cxn modelId="{8E0DD101-1F41-4825-A8A4-B5FD00B704E2}" type="presParOf" srcId="{5C2683A7-B26A-4106-B320-6AFC5DE47940}" destId="{F458D7CD-7F99-43F0-8B99-492F38FC4157}" srcOrd="1" destOrd="0" presId="urn:microsoft.com/office/officeart/2008/layout/HorizontalMultiLevelHierarchy"/>
    <dgm:cxn modelId="{76B117E7-E937-49D4-B4BC-5F4C795494E3}" type="presParOf" srcId="{23468E4D-7A8E-42BB-85E7-AFB2EF999899}" destId="{2E1F69A4-DBA9-45FE-AC57-AA17706B698B}" srcOrd="4" destOrd="0" presId="urn:microsoft.com/office/officeart/2008/layout/HorizontalMultiLevelHierarchy"/>
    <dgm:cxn modelId="{98AE9EA8-7CBF-4234-A5D6-78EB954C9C33}" type="presParOf" srcId="{2E1F69A4-DBA9-45FE-AC57-AA17706B698B}" destId="{097E0492-86D0-486C-BC21-AFB381743F72}" srcOrd="0" destOrd="0" presId="urn:microsoft.com/office/officeart/2008/layout/HorizontalMultiLevelHierarchy"/>
    <dgm:cxn modelId="{A7F5B58C-791E-407B-AF24-CF302A642B8B}" type="presParOf" srcId="{23468E4D-7A8E-42BB-85E7-AFB2EF999899}" destId="{24B6CD9C-80C3-4C0B-B4AA-816AC77D578F}" srcOrd="5" destOrd="0" presId="urn:microsoft.com/office/officeart/2008/layout/HorizontalMultiLevelHierarchy"/>
    <dgm:cxn modelId="{2BA9FB47-B574-4FAB-9D43-29E34468CF55}" type="presParOf" srcId="{24B6CD9C-80C3-4C0B-B4AA-816AC77D578F}" destId="{F385B444-EAC9-4603-8CDA-1B138C40071C}" srcOrd="0" destOrd="0" presId="urn:microsoft.com/office/officeart/2008/layout/HorizontalMultiLevelHierarchy"/>
    <dgm:cxn modelId="{770B3352-CDF1-4E1C-B6DF-E1D5B964A63D}" type="presParOf" srcId="{24B6CD9C-80C3-4C0B-B4AA-816AC77D578F}" destId="{CFA69302-4E7D-4772-A6B1-9FF2D817EDC9}" srcOrd="1" destOrd="0" presId="urn:microsoft.com/office/officeart/2008/layout/HorizontalMultiLevelHierarchy"/>
    <dgm:cxn modelId="{27CC0546-7A8B-45F5-A808-1C357EAD96F3}" type="presParOf" srcId="{23468E4D-7A8E-42BB-85E7-AFB2EF999899}" destId="{7157D4FD-3446-47AC-AD25-119BB16E029B}" srcOrd="6" destOrd="0" presId="urn:microsoft.com/office/officeart/2008/layout/HorizontalMultiLevelHierarchy"/>
    <dgm:cxn modelId="{FA6DF2A1-DD15-4507-988B-C0398F6B5011}" type="presParOf" srcId="{7157D4FD-3446-47AC-AD25-119BB16E029B}" destId="{3D122E0F-E7F5-4391-B72F-1AC93A7CD34A}" srcOrd="0" destOrd="0" presId="urn:microsoft.com/office/officeart/2008/layout/HorizontalMultiLevelHierarchy"/>
    <dgm:cxn modelId="{E1C790E6-13DD-497B-B887-911A483C6873}" type="presParOf" srcId="{23468E4D-7A8E-42BB-85E7-AFB2EF999899}" destId="{FBAB376A-8BD1-4C0C-B552-DE63BBEEA10C}" srcOrd="7" destOrd="0" presId="urn:microsoft.com/office/officeart/2008/layout/HorizontalMultiLevelHierarchy"/>
    <dgm:cxn modelId="{F767F674-1E51-4E91-B0E9-CCB0C46641FB}" type="presParOf" srcId="{FBAB376A-8BD1-4C0C-B552-DE63BBEEA10C}" destId="{B0051907-6E2F-470E-8756-DB73AF89DF43}" srcOrd="0" destOrd="0" presId="urn:microsoft.com/office/officeart/2008/layout/HorizontalMultiLevelHierarchy"/>
    <dgm:cxn modelId="{4F849EE3-CA1A-4864-A4AD-347C21778F44}" type="presParOf" srcId="{FBAB376A-8BD1-4C0C-B552-DE63BBEEA10C}" destId="{AA3AB161-E0DB-4A17-B57C-C8FBCAD1ECB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3BC39-E67A-4C7D-A338-66E8D29E43D9}">
      <dsp:nvSpPr>
        <dsp:cNvPr id="0" name=""/>
        <dsp:cNvSpPr/>
      </dsp:nvSpPr>
      <dsp:spPr>
        <a:xfrm>
          <a:off x="3501003" y="2018877"/>
          <a:ext cx="2476985" cy="4298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4945"/>
              </a:lnTo>
              <a:lnTo>
                <a:pt x="2476985" y="214945"/>
              </a:lnTo>
              <a:lnTo>
                <a:pt x="2476985" y="429890"/>
              </a:lnTo>
            </a:path>
          </a:pathLst>
        </a:custGeom>
        <a:noFill/>
        <a:ln w="38100" cap="flat" cmpd="sng" algn="ctr">
          <a:solidFill>
            <a:schemeClr val="accent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</dsp:sp>
    <dsp:sp modelId="{89DC1ADB-601C-4D56-B117-6DEB8C518835}">
      <dsp:nvSpPr>
        <dsp:cNvPr id="0" name=""/>
        <dsp:cNvSpPr/>
      </dsp:nvSpPr>
      <dsp:spPr>
        <a:xfrm>
          <a:off x="3455283" y="2018877"/>
          <a:ext cx="91440" cy="4298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29890"/>
              </a:lnTo>
            </a:path>
          </a:pathLst>
        </a:custGeom>
        <a:noFill/>
        <a:ln w="38100" cap="flat" cmpd="sng" algn="ctr">
          <a:solidFill>
            <a:schemeClr val="accent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</dsp:sp>
    <dsp:sp modelId="{58E21866-6134-4A38-B484-FD9B401BFD68}">
      <dsp:nvSpPr>
        <dsp:cNvPr id="0" name=""/>
        <dsp:cNvSpPr/>
      </dsp:nvSpPr>
      <dsp:spPr>
        <a:xfrm>
          <a:off x="1024017" y="2018877"/>
          <a:ext cx="2476985" cy="429890"/>
        </a:xfrm>
        <a:custGeom>
          <a:avLst/>
          <a:gdLst/>
          <a:ahLst/>
          <a:cxnLst/>
          <a:rect l="0" t="0" r="0" b="0"/>
          <a:pathLst>
            <a:path>
              <a:moveTo>
                <a:pt x="2476985" y="0"/>
              </a:moveTo>
              <a:lnTo>
                <a:pt x="2476985" y="214945"/>
              </a:lnTo>
              <a:lnTo>
                <a:pt x="0" y="214945"/>
              </a:lnTo>
              <a:lnTo>
                <a:pt x="0" y="429890"/>
              </a:lnTo>
            </a:path>
          </a:pathLst>
        </a:custGeom>
        <a:noFill/>
        <a:ln w="38100" cap="flat" cmpd="sng" algn="ctr">
          <a:solidFill>
            <a:schemeClr val="accent4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</dsp:sp>
    <dsp:sp modelId="{60A68F6A-BFDC-405A-B8D9-1783BAD3769C}">
      <dsp:nvSpPr>
        <dsp:cNvPr id="0" name=""/>
        <dsp:cNvSpPr/>
      </dsp:nvSpPr>
      <dsp:spPr>
        <a:xfrm>
          <a:off x="2105017" y="995329"/>
          <a:ext cx="2791972" cy="1023547"/>
        </a:xfrm>
        <a:prstGeom prst="rect">
          <a:avLst/>
        </a:prstGeom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4"/>
        </a:lnRef>
        <a:fillRef idx="2">
          <a:schemeClr val="accent4"/>
        </a:fillRef>
        <a:effectRef idx="1">
          <a:schemeClr val="accent4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Руководитель</a:t>
          </a:r>
          <a:r>
            <a:rPr lang="ru-RU" sz="1800" b="1" kern="1200" baseline="0" dirty="0">
              <a:latin typeface="Times New Roman" pitchFamily="18" charset="0"/>
              <a:cs typeface="Times New Roman" pitchFamily="18" charset="0"/>
            </a:rPr>
            <a:t> ОУ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baseline="0" dirty="0">
              <a:latin typeface="Times New Roman" pitchFamily="18" charset="0"/>
              <a:cs typeface="Times New Roman" pitchFamily="18" charset="0"/>
            </a:rPr>
            <a:t>(ст. 214, 214.2 ТК РФ)</a:t>
          </a:r>
          <a:endParaRPr lang="ru-RU" sz="1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105017" y="995329"/>
        <a:ext cx="2791972" cy="1023547"/>
      </dsp:txXfrm>
    </dsp:sp>
    <dsp:sp modelId="{CBD549DC-FD24-4365-8506-7A00F56147DF}">
      <dsp:nvSpPr>
        <dsp:cNvPr id="0" name=""/>
        <dsp:cNvSpPr/>
      </dsp:nvSpPr>
      <dsp:spPr>
        <a:xfrm>
          <a:off x="470" y="2448767"/>
          <a:ext cx="2047095" cy="1023547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Ответственное лицо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за охрану труда,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комитет (комиссия) по охране труда</a:t>
          </a:r>
        </a:p>
      </dsp:txBody>
      <dsp:txXfrm>
        <a:off x="470" y="2448767"/>
        <a:ext cx="2047095" cy="1023547"/>
      </dsp:txXfrm>
    </dsp:sp>
    <dsp:sp modelId="{C80AED12-3AA0-44E8-B356-8A5217865331}">
      <dsp:nvSpPr>
        <dsp:cNvPr id="0" name=""/>
        <dsp:cNvSpPr/>
      </dsp:nvSpPr>
      <dsp:spPr>
        <a:xfrm>
          <a:off x="2477455" y="2448767"/>
          <a:ext cx="2047095" cy="1023547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Профсоюзный комитет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(ст. 370 ТК РФ)</a:t>
          </a:r>
        </a:p>
      </dsp:txBody>
      <dsp:txXfrm>
        <a:off x="2477455" y="2448767"/>
        <a:ext cx="2047095" cy="1023547"/>
      </dsp:txXfrm>
    </dsp:sp>
    <dsp:sp modelId="{095A70EF-129A-4B33-8BC8-2B46B91B112F}">
      <dsp:nvSpPr>
        <dsp:cNvPr id="0" name=""/>
        <dsp:cNvSpPr/>
      </dsp:nvSpPr>
      <dsp:spPr>
        <a:xfrm>
          <a:off x="4954441" y="2448767"/>
          <a:ext cx="2047095" cy="1023547"/>
        </a:xfrm>
        <a:prstGeom prst="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Уполномоченное лицо по ОТ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(ст. 370 ТК РФ)</a:t>
          </a:r>
        </a:p>
      </dsp:txBody>
      <dsp:txXfrm>
        <a:off x="4954441" y="2448767"/>
        <a:ext cx="2047095" cy="10235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711866-1063-4499-BCA9-C98600E0A199}">
      <dsp:nvSpPr>
        <dsp:cNvPr id="0" name=""/>
        <dsp:cNvSpPr/>
      </dsp:nvSpPr>
      <dsp:spPr>
        <a:xfrm>
          <a:off x="2899147" y="2226567"/>
          <a:ext cx="97460" cy="97460"/>
        </a:xfrm>
        <a:prstGeom prst="ellipse">
          <a:avLst/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</dsp:sp>
    <dsp:sp modelId="{42C55FD9-0408-47E9-A50E-E10C1D12375E}">
      <dsp:nvSpPr>
        <dsp:cNvPr id="0" name=""/>
        <dsp:cNvSpPr/>
      </dsp:nvSpPr>
      <dsp:spPr>
        <a:xfrm>
          <a:off x="2856773" y="2353690"/>
          <a:ext cx="97460" cy="97460"/>
        </a:xfrm>
        <a:prstGeom prst="ellipse">
          <a:avLst/>
        </a:prstGeom>
        <a:gradFill rotWithShape="1">
          <a:gsLst>
            <a:gs pos="0">
              <a:schemeClr val="accent6">
                <a:shade val="51000"/>
                <a:satMod val="130000"/>
              </a:schemeClr>
            </a:gs>
            <a:gs pos="80000">
              <a:schemeClr val="accent6">
                <a:shade val="93000"/>
                <a:satMod val="130000"/>
              </a:schemeClr>
            </a:gs>
            <a:gs pos="100000">
              <a:schemeClr val="accent6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6"/>
        </a:lnRef>
        <a:fillRef idx="3">
          <a:schemeClr val="accent6"/>
        </a:fillRef>
        <a:effectRef idx="2">
          <a:schemeClr val="accent6"/>
        </a:effectRef>
        <a:fontRef idx="minor">
          <a:schemeClr val="lt1"/>
        </a:fontRef>
      </dsp:style>
    </dsp:sp>
    <dsp:sp modelId="{98C1F034-0C09-40AE-B8CF-30ACB1A69923}">
      <dsp:nvSpPr>
        <dsp:cNvPr id="0" name=""/>
        <dsp:cNvSpPr/>
      </dsp:nvSpPr>
      <dsp:spPr>
        <a:xfrm>
          <a:off x="2807229" y="2502037"/>
          <a:ext cx="97460" cy="974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B8A65-68ED-4827-9C78-31164642CC85}">
      <dsp:nvSpPr>
        <dsp:cNvPr id="0" name=""/>
        <dsp:cNvSpPr/>
      </dsp:nvSpPr>
      <dsp:spPr>
        <a:xfrm>
          <a:off x="3026270" y="844490"/>
          <a:ext cx="97460" cy="974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3C8F7B-CC0A-4E61-AC78-091F7E0D0219}">
      <dsp:nvSpPr>
        <dsp:cNvPr id="0" name=""/>
        <dsp:cNvSpPr/>
      </dsp:nvSpPr>
      <dsp:spPr>
        <a:xfrm>
          <a:off x="3153393" y="773142"/>
          <a:ext cx="97460" cy="974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F565BA-4627-4821-A6A9-982FE4EFD9C3}">
      <dsp:nvSpPr>
        <dsp:cNvPr id="0" name=""/>
        <dsp:cNvSpPr/>
      </dsp:nvSpPr>
      <dsp:spPr>
        <a:xfrm>
          <a:off x="3288991" y="701091"/>
          <a:ext cx="97460" cy="97460"/>
        </a:xfrm>
        <a:prstGeom prst="ellipse">
          <a:avLst/>
        </a:prstGeom>
        <a:gradFill rotWithShape="1">
          <a:gsLst>
            <a:gs pos="0">
              <a:schemeClr val="accent2">
                <a:shade val="51000"/>
                <a:satMod val="130000"/>
              </a:schemeClr>
            </a:gs>
            <a:gs pos="80000">
              <a:schemeClr val="accent2">
                <a:shade val="93000"/>
                <a:satMod val="130000"/>
              </a:schemeClr>
            </a:gs>
            <a:gs pos="100000">
              <a:schemeClr val="accent2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dsp:style>
    </dsp:sp>
    <dsp:sp modelId="{F79E89D5-87F4-444D-8152-875468F67BBA}">
      <dsp:nvSpPr>
        <dsp:cNvPr id="0" name=""/>
        <dsp:cNvSpPr/>
      </dsp:nvSpPr>
      <dsp:spPr>
        <a:xfrm>
          <a:off x="3367249" y="838233"/>
          <a:ext cx="97460" cy="9746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37F71-A4AE-4B0E-AB6B-B4E4512D4EBB}">
      <dsp:nvSpPr>
        <dsp:cNvPr id="0" name=""/>
        <dsp:cNvSpPr/>
      </dsp:nvSpPr>
      <dsp:spPr>
        <a:xfrm>
          <a:off x="3365265" y="997711"/>
          <a:ext cx="97460" cy="974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C45649-6E61-4860-A77A-BC6BEF6570E2}">
      <dsp:nvSpPr>
        <dsp:cNvPr id="0" name=""/>
        <dsp:cNvSpPr/>
      </dsp:nvSpPr>
      <dsp:spPr>
        <a:xfrm>
          <a:off x="3238142" y="844490"/>
          <a:ext cx="97460" cy="9746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AAC2B8-B0B4-4E29-916E-27C7BBBF68EF}">
      <dsp:nvSpPr>
        <dsp:cNvPr id="0" name=""/>
        <dsp:cNvSpPr/>
      </dsp:nvSpPr>
      <dsp:spPr>
        <a:xfrm>
          <a:off x="3195767" y="997711"/>
          <a:ext cx="97460" cy="9746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5DAF9-D80D-4BA7-AA2B-904BCE25600E}">
      <dsp:nvSpPr>
        <dsp:cNvPr id="0" name=""/>
        <dsp:cNvSpPr/>
      </dsp:nvSpPr>
      <dsp:spPr>
        <a:xfrm>
          <a:off x="2644910" y="2819806"/>
          <a:ext cx="2666688" cy="563829"/>
        </a:xfrm>
        <a:prstGeom prst="round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444931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Обеспечение безопасных условий труда работников</a:t>
          </a:r>
        </a:p>
      </dsp:txBody>
      <dsp:txXfrm>
        <a:off x="2672434" y="2847330"/>
        <a:ext cx="2611640" cy="508781"/>
      </dsp:txXfrm>
    </dsp:sp>
    <dsp:sp modelId="{1C5AD43A-7627-4E85-A975-7B35F23ED811}">
      <dsp:nvSpPr>
        <dsp:cNvPr id="0" name=""/>
        <dsp:cNvSpPr/>
      </dsp:nvSpPr>
      <dsp:spPr>
        <a:xfrm>
          <a:off x="1347493" y="2331297"/>
          <a:ext cx="1404188" cy="1298133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5000" r="-5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CF679AF-DA35-49DB-A447-1EF12ECFF6BA}">
      <dsp:nvSpPr>
        <dsp:cNvPr id="0" name=""/>
        <dsp:cNvSpPr/>
      </dsp:nvSpPr>
      <dsp:spPr>
        <a:xfrm>
          <a:off x="3300122" y="1635290"/>
          <a:ext cx="2102038" cy="563829"/>
        </a:xfrm>
        <a:prstGeom prst="round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44931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Охрана жизни и здоровья  обучающихся</a:t>
          </a:r>
        </a:p>
      </dsp:txBody>
      <dsp:txXfrm>
        <a:off x="3327646" y="1662814"/>
        <a:ext cx="2046990" cy="508781"/>
      </dsp:txXfrm>
    </dsp:sp>
    <dsp:sp modelId="{8B94EE16-0C5B-4510-8EB1-4D299AA85F3D}">
      <dsp:nvSpPr>
        <dsp:cNvPr id="0" name=""/>
        <dsp:cNvSpPr/>
      </dsp:nvSpPr>
      <dsp:spPr>
        <a:xfrm>
          <a:off x="2305905" y="952043"/>
          <a:ext cx="1359863" cy="1342426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7000" b="-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57D4FD-3446-47AC-AD25-119BB16E029B}">
      <dsp:nvSpPr>
        <dsp:cNvPr id="0" name=""/>
        <dsp:cNvSpPr/>
      </dsp:nvSpPr>
      <dsp:spPr>
        <a:xfrm>
          <a:off x="1175119" y="2200981"/>
          <a:ext cx="300767" cy="13827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0383" y="0"/>
              </a:lnTo>
              <a:lnTo>
                <a:pt x="150383" y="1382760"/>
              </a:lnTo>
              <a:lnTo>
                <a:pt x="300767" y="138276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290126" y="2856984"/>
        <a:ext cx="70754" cy="70754"/>
      </dsp:txXfrm>
    </dsp:sp>
    <dsp:sp modelId="{2E1F69A4-DBA9-45FE-AC57-AA17706B698B}">
      <dsp:nvSpPr>
        <dsp:cNvPr id="0" name=""/>
        <dsp:cNvSpPr/>
      </dsp:nvSpPr>
      <dsp:spPr>
        <a:xfrm>
          <a:off x="1175119" y="2200981"/>
          <a:ext cx="300767" cy="2486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50383" y="0"/>
              </a:lnTo>
              <a:lnTo>
                <a:pt x="150383" y="248636"/>
              </a:lnTo>
              <a:lnTo>
                <a:pt x="300767" y="24863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315747" y="2315543"/>
        <a:ext cx="19511" cy="19511"/>
      </dsp:txXfrm>
    </dsp:sp>
    <dsp:sp modelId="{D4553A7B-0931-45F4-9EFD-E055A3B9CB7D}">
      <dsp:nvSpPr>
        <dsp:cNvPr id="0" name=""/>
        <dsp:cNvSpPr/>
      </dsp:nvSpPr>
      <dsp:spPr>
        <a:xfrm>
          <a:off x="1175119" y="1585680"/>
          <a:ext cx="300767" cy="615301"/>
        </a:xfrm>
        <a:custGeom>
          <a:avLst/>
          <a:gdLst/>
          <a:ahLst/>
          <a:cxnLst/>
          <a:rect l="0" t="0" r="0" b="0"/>
          <a:pathLst>
            <a:path>
              <a:moveTo>
                <a:pt x="0" y="615301"/>
              </a:moveTo>
              <a:lnTo>
                <a:pt x="150383" y="615301"/>
              </a:lnTo>
              <a:lnTo>
                <a:pt x="150383" y="0"/>
              </a:lnTo>
              <a:lnTo>
                <a:pt x="30076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308381" y="1876208"/>
        <a:ext cx="34243" cy="34243"/>
      </dsp:txXfrm>
    </dsp:sp>
    <dsp:sp modelId="{A7D8C26E-AD2D-4C58-A1B9-FA4539412F29}">
      <dsp:nvSpPr>
        <dsp:cNvPr id="0" name=""/>
        <dsp:cNvSpPr/>
      </dsp:nvSpPr>
      <dsp:spPr>
        <a:xfrm>
          <a:off x="1175119" y="594146"/>
          <a:ext cx="300767" cy="1606834"/>
        </a:xfrm>
        <a:custGeom>
          <a:avLst/>
          <a:gdLst/>
          <a:ahLst/>
          <a:cxnLst/>
          <a:rect l="0" t="0" r="0" b="0"/>
          <a:pathLst>
            <a:path>
              <a:moveTo>
                <a:pt x="0" y="1606834"/>
              </a:moveTo>
              <a:lnTo>
                <a:pt x="150383" y="1606834"/>
              </a:lnTo>
              <a:lnTo>
                <a:pt x="150383" y="0"/>
              </a:lnTo>
              <a:lnTo>
                <a:pt x="30076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/>
        </a:p>
      </dsp:txBody>
      <dsp:txXfrm>
        <a:off x="1284634" y="1356695"/>
        <a:ext cx="81737" cy="81737"/>
      </dsp:txXfrm>
    </dsp:sp>
    <dsp:sp modelId="{E8F15072-FE4E-4ACF-A72F-119D0339337D}">
      <dsp:nvSpPr>
        <dsp:cNvPr id="0" name=""/>
        <dsp:cNvSpPr/>
      </dsp:nvSpPr>
      <dsp:spPr>
        <a:xfrm rot="16200000">
          <a:off x="-1152049" y="1692627"/>
          <a:ext cx="3637629" cy="1016708"/>
        </a:xfrm>
        <a:prstGeom prst="rect">
          <a:avLst/>
        </a:prstGeom>
        <a:gradFill rotWithShape="1">
          <a:gsLst>
            <a:gs pos="0">
              <a:schemeClr val="accent6">
                <a:tint val="50000"/>
                <a:satMod val="300000"/>
              </a:schemeClr>
            </a:gs>
            <a:gs pos="35000">
              <a:schemeClr val="accent6">
                <a:tint val="37000"/>
                <a:satMod val="300000"/>
              </a:schemeClr>
            </a:gs>
            <a:gs pos="100000">
              <a:schemeClr val="accent6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6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200" b="1" kern="1200" dirty="0">
              <a:latin typeface="Times New Roman" pitchFamily="18" charset="0"/>
              <a:cs typeface="Times New Roman" pitchFamily="18" charset="0"/>
            </a:rPr>
            <a:t>Обеспечение безопасности участников учебно-воспитательного процесса</a:t>
          </a:r>
        </a:p>
      </dsp:txBody>
      <dsp:txXfrm>
        <a:off x="-1152049" y="1692627"/>
        <a:ext cx="3637629" cy="1016708"/>
      </dsp:txXfrm>
    </dsp:sp>
    <dsp:sp modelId="{E13A2872-9678-4D8C-AF1C-2242A0846FBE}">
      <dsp:nvSpPr>
        <dsp:cNvPr id="0" name=""/>
        <dsp:cNvSpPr/>
      </dsp:nvSpPr>
      <dsp:spPr>
        <a:xfrm>
          <a:off x="1475887" y="120975"/>
          <a:ext cx="6151176" cy="946342"/>
        </a:xfrm>
        <a:prstGeom prst="rect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Обеспечение безопасности и охраны труда 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работников ОУ</a:t>
          </a:r>
          <a:endParaRPr lang="ru-RU" sz="1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75887" y="120975"/>
        <a:ext cx="6151176" cy="946342"/>
      </dsp:txXfrm>
    </dsp:sp>
    <dsp:sp modelId="{B0D16FB1-A1A4-4001-8CB3-3CCAC8828A55}">
      <dsp:nvSpPr>
        <dsp:cNvPr id="0" name=""/>
        <dsp:cNvSpPr/>
      </dsp:nvSpPr>
      <dsp:spPr>
        <a:xfrm>
          <a:off x="1475887" y="1240105"/>
          <a:ext cx="6088948" cy="691149"/>
        </a:xfrm>
        <a:prstGeom prst="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kern="1200" dirty="0">
              <a:latin typeface="Times New Roman" pitchFamily="18" charset="0"/>
              <a:cs typeface="Times New Roman" pitchFamily="18" charset="0"/>
            </a:rPr>
            <a:t>Пожарная безопасность</a:t>
          </a:r>
        </a:p>
      </dsp:txBody>
      <dsp:txXfrm>
        <a:off x="1475887" y="1240105"/>
        <a:ext cx="6088948" cy="691149"/>
      </dsp:txXfrm>
    </dsp:sp>
    <dsp:sp modelId="{F385B444-EAC9-4603-8CDA-1B138C40071C}">
      <dsp:nvSpPr>
        <dsp:cNvPr id="0" name=""/>
        <dsp:cNvSpPr/>
      </dsp:nvSpPr>
      <dsp:spPr>
        <a:xfrm>
          <a:off x="1475887" y="2104042"/>
          <a:ext cx="6052767" cy="691149"/>
        </a:xfrm>
        <a:prstGeom prst="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Предупреждение и ликвидация чрезвычайных ситуаций,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антитеррористическая защита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75887" y="2104042"/>
        <a:ext cx="6052767" cy="691149"/>
      </dsp:txXfrm>
    </dsp:sp>
    <dsp:sp modelId="{B0051907-6E2F-470E-8756-DB73AF89DF43}">
      <dsp:nvSpPr>
        <dsp:cNvPr id="0" name=""/>
        <dsp:cNvSpPr/>
      </dsp:nvSpPr>
      <dsp:spPr>
        <a:xfrm>
          <a:off x="1475887" y="2967979"/>
          <a:ext cx="6147979" cy="1231525"/>
        </a:xfrm>
        <a:prstGeom prst="rect">
          <a:avLst/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Обеспечение охраны жизни и здоровья обучающихся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(пожарная и личная безопасность, безопасность</a:t>
          </a:r>
        </a:p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 в быту, профилактика дорожно – транспортного травматизма)</a:t>
          </a: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475887" y="2967979"/>
        <a:ext cx="6147979" cy="1231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874BEF-48C3-4FE3-9300-2B676BD0AAEA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F6275-4E40-4E0B-A27F-2FA845D9112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F6275-4E40-4E0B-A27F-2FA845D9112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F6275-4E40-4E0B-A27F-2FA845D9112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8C4FF4-6EE1-4A76-9B8F-B2F594D6C87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F7A747-1B53-4B3F-B8D2-D8AB0E12814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24BD201-5F9C-4593-BEFD-74C971F0B55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22E6F0-797A-404D-B2F0-96032D2C16E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7A3035-02C7-4538-A480-C6887B19F5A6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18664C-3B03-4311-A452-8E87A1DF2E36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52DDE1-E9F2-4B50-AB95-1A36B28481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87BA6C-DE82-4922-A007-5CB817EE4E20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011FA9-72D4-4D0D-AA04-5200C8F96D1C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4CBFCBB-F7D8-4AD9-B5F9-93687358CA6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8AA105-3B9A-485F-A7BD-B3B1C1BFF994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217202-91A5-4841-8837-12B3422A9C1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03E727-7E97-4B76-A273-97C117DFD6DE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F140D1-42AB-456C-B3EB-2E58162D29C5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62FDA9A-A9AF-4522-BA4E-959710ABA8F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4C3DF-49FF-4AA4-A1AB-8615103FAECA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C31E6-6AC6-4E62-806B-D0CB1E8C6262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B0E188-B191-46AC-99B7-5113417AE6AB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E59BE0-226E-4980-AAF5-F1A9DF7C7AE8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D8319C-EFFD-43A6-A723-9E31BBA50F68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94FB44-2B3A-4EA5-B708-4FEB9F41BBF1}" type="datetimeFigureOut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21.03.2022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7C51498-F984-481A-8E8C-4DDFA9BC9183}" type="slidenum">
              <a:rPr lang="ru-RU">
                <a:solidFill>
                  <a:prstClr val="black"/>
                </a:solidFill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653380" y="262741"/>
            <a:ext cx="8239099" cy="63325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rgbClr val="85D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409" name="Rectangle 1"/>
          <p:cNvSpPr>
            <a:spLocks noChangeArrowheads="1"/>
          </p:cNvSpPr>
          <p:nvPr userDrawn="1"/>
        </p:nvSpPr>
        <p:spPr bwMode="auto">
          <a:xfrm>
            <a:off x="21200" y="6619885"/>
            <a:ext cx="10951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© Фокина Лидия Петровна </a:t>
            </a:r>
            <a:endParaRPr kumimoji="0" lang="ru-RU" sz="600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7" name="Picture 2" descr="http://img-fotki.yandex.ru/get/6709/16969765.141/0_74c93_8f7b4ea4_M.png"/>
          <p:cNvPicPr>
            <a:picLocks noChangeAspect="1" noChangeArrowheads="1"/>
          </p:cNvPicPr>
          <p:nvPr userDrawn="1"/>
        </p:nvPicPr>
        <p:blipFill>
          <a:blip r:embed="rId13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>
            <a:fillRect/>
          </a:stretch>
        </p:blipFill>
        <p:spPr bwMode="auto">
          <a:xfrm>
            <a:off x="7308304" y="213247"/>
            <a:ext cx="1656184" cy="1578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img-fotki.yandex.ru/get/30086/200418627.15e/0_16ef74_4acbfbc4_orig.png"/>
          <p:cNvPicPr>
            <a:picLocks noChangeAspect="1" noChangeArrowheads="1"/>
          </p:cNvPicPr>
          <p:nvPr userDrawn="1"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rcRect/>
          <a:stretch/>
        </p:blipFill>
        <p:spPr bwMode="auto">
          <a:xfrm>
            <a:off x="97923" y="1047750"/>
            <a:ext cx="848375" cy="476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login.consultant.ru/link/?req=doc&amp;base=LAW&amp;n=401226&amp;dst=100020&amp;field=134&amp;date=01.03.2022" TargetMode="External"/><Relationship Id="rId2" Type="http://schemas.openxmlformats.org/officeDocument/2006/relationships/hyperlink" Target="https://login.consultant.ru/link/?req=doc&amp;base=LAW&amp;n=401226&amp;dst=100018&amp;field=134&amp;date=01.03.2022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hyperlink" Target="https://login.consultant.ru/link/?req=doc&amp;base=LAW&amp;n=401226&amp;dst=100022&amp;field=134&amp;date=01.03.2022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microsoft.com/office/2007/relationships/diagramDrawing" Target="../diagrams/drawing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diagramData" Target="../diagrams/data1.xm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одзаголовок 2"/>
          <p:cNvSpPr txBox="1">
            <a:spLocks/>
          </p:cNvSpPr>
          <p:nvPr/>
        </p:nvSpPr>
        <p:spPr>
          <a:xfrm>
            <a:off x="785786" y="1142984"/>
            <a:ext cx="7858180" cy="3214710"/>
          </a:xfrm>
          <a:prstGeom prst="rect">
            <a:avLst/>
          </a:prstGeom>
        </p:spPr>
        <p:txBody>
          <a:bodyPr rtlCol="0"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i="1" dirty="0">
                <a:ln w="12700">
                  <a:solidFill>
                    <a:srgbClr val="0070C0"/>
                  </a:solidFill>
                </a:ln>
                <a:solidFill>
                  <a:srgbClr val="7A0C6A"/>
                </a:solidFill>
                <a:latin typeface="Times New Roman" pitchFamily="18" charset="0"/>
                <a:cs typeface="Times New Roman" pitchFamily="18" charset="0"/>
              </a:rPr>
              <a:t>Права и обязанности работника в области охраны труда с учетом изменений, внесенных в Трудовой кодекс Российской Федерации </a:t>
            </a:r>
          </a:p>
          <a:p>
            <a:pPr marL="0" indent="0" algn="ctr">
              <a:buNone/>
            </a:pPr>
            <a:r>
              <a:rPr lang="ru-RU" sz="2800" b="1" i="1" dirty="0">
                <a:ln w="12700">
                  <a:solidFill>
                    <a:srgbClr val="0070C0"/>
                  </a:solidFill>
                </a:ln>
                <a:solidFill>
                  <a:srgbClr val="7A0C6A"/>
                </a:solidFill>
                <a:latin typeface="Times New Roman" pitchFamily="18" charset="0"/>
                <a:cs typeface="Times New Roman" pitchFamily="18" charset="0"/>
              </a:rPr>
              <a:t>ФЗ 311 –ФЗ от 02.07.2021г.</a:t>
            </a:r>
          </a:p>
          <a:p>
            <a:pPr marL="0" indent="0" algn="ctr">
              <a:buNone/>
            </a:pPr>
            <a:endParaRPr lang="ru-RU" sz="2800" b="1" i="1" dirty="0">
              <a:ln w="12700">
                <a:solidFill>
                  <a:srgbClr val="0070C0"/>
                </a:solidFill>
              </a:ln>
              <a:solidFill>
                <a:srgbClr val="7A0C6A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i="1" dirty="0">
                <a:ln w="12700">
                  <a:solidFill>
                    <a:srgbClr val="0070C0"/>
                  </a:solidFill>
                </a:ln>
                <a:solidFill>
                  <a:srgbClr val="7A0C6A"/>
                </a:solidFill>
                <a:latin typeface="Times New Roman" pitchFamily="18" charset="0"/>
                <a:cs typeface="Times New Roman" pitchFamily="18" charset="0"/>
              </a:rPr>
              <a:t>«Помни, работник, везде и всегда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i="1" dirty="0">
                <a:ln w="12700">
                  <a:solidFill>
                    <a:srgbClr val="0070C0"/>
                  </a:solidFill>
                </a:ln>
                <a:solidFill>
                  <a:srgbClr val="7A0C6A"/>
                </a:solidFill>
                <a:latin typeface="Times New Roman" pitchFamily="18" charset="0"/>
                <a:cs typeface="Times New Roman" pitchFamily="18" charset="0"/>
              </a:rPr>
              <a:t>главное –  это охрана труда!»</a:t>
            </a:r>
          </a:p>
          <a:p>
            <a:pPr marL="0" indent="0">
              <a:buNone/>
            </a:pPr>
            <a:endParaRPr lang="ru-RU" sz="1600" b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dirty="0">
              <a:solidFill>
                <a:schemeClr val="dk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sz="1600" b="1" i="1" dirty="0">
              <a:ln w="12700">
                <a:solidFill>
                  <a:srgbClr val="0070C0"/>
                </a:solidFill>
              </a:ln>
              <a:solidFill>
                <a:srgbClr val="7A0C6A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4000" b="1" i="1" dirty="0">
              <a:ln w="12700">
                <a:solidFill>
                  <a:srgbClr val="0070C0"/>
                </a:solidFill>
              </a:ln>
              <a:solidFill>
                <a:srgbClr val="7A0C6A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b="1" i="1" dirty="0">
              <a:ln w="12700">
                <a:solidFill>
                  <a:srgbClr val="0070C0"/>
                </a:solidFill>
              </a:ln>
              <a:solidFill>
                <a:srgbClr val="7A0C6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 descr="C:\Users\Админ\Desktop\проф скач ОТ\ОТ\oxrana-truda-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-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0430" y="4643446"/>
            <a:ext cx="1857388" cy="1669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28581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6000" y="285729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Гарантии права работников на труд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условиях, соответствующих требованиям охраны труда</a:t>
            </a:r>
          </a:p>
          <a:p>
            <a:r>
              <a:rPr lang="ru-RU" dirty="0"/>
              <a:t> 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429388" y="500042"/>
            <a:ext cx="1285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ст. 216.1. ТК РФ </a:t>
            </a:r>
          </a:p>
        </p:txBody>
      </p:sp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00100" y="1142984"/>
            <a:ext cx="778674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случае причинения вреда жизни и здоровью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работника при исполнении им трудовых обязанностей </a:t>
            </a:r>
            <a:r>
              <a:rPr lang="ru-RU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возмещение вреда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осуществляется в рамках обязательного соц. страхования от несчастных случаев на производстве и профессиональных заболеваний.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143116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Государство  обеспечивает</a:t>
            </a:r>
          </a:p>
          <a:p>
            <a:pPr algn="ctr"/>
            <a:r>
              <a:rPr lang="ru-RU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2500306"/>
            <a:ext cx="3714776" cy="1077218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lvl="0"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1.Организацию и осуществление </a:t>
            </a:r>
            <a:r>
              <a:rPr lang="ru-RU" sz="1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фед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государственного контроля (надзора) за соблюдением </a:t>
            </a:r>
            <a:r>
              <a:rPr lang="ru-RU" sz="1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госуд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нормативных требований ОТ </a:t>
            </a: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53091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4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4857752" y="2571744"/>
            <a:ext cx="4000528" cy="83099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2. Ответственность работодателя и должностных лиц за нарушение указанных требований.</a:t>
            </a:r>
          </a:p>
        </p:txBody>
      </p:sp>
      <p:sp>
        <p:nvSpPr>
          <p:cNvPr id="14" name="Прямоугольник 13"/>
          <p:cNvSpPr/>
          <p:nvPr/>
        </p:nvSpPr>
        <p:spPr>
          <a:xfrm flipV="1">
            <a:off x="928662" y="5209586"/>
            <a:ext cx="59293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357554" y="3571876"/>
            <a:ext cx="2318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Работодатель обязан </a:t>
            </a:r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/>
        </p:nvGraphicFramePr>
        <p:xfrm>
          <a:off x="1071538" y="3857628"/>
          <a:ext cx="7858180" cy="2714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472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727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1381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81104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Соблюдать ограничения,  установленные для отдельных категорий работников 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33540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на привлечение их к выполнению работ с вредными и (или) опасными условиями труда; 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sz="14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ночное время, 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ru-RU" sz="1400" b="1" kern="1200" dirty="0">
                          <a:solidFill>
                            <a:schemeClr val="accent3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 сверхурочным работам;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перевод работников на другую работу в соответствии с </a:t>
                      </a:r>
                      <a:r>
                        <a:rPr lang="ru-RU" sz="1400" b="1" kern="1200" dirty="0" err="1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медиц</a:t>
                      </a:r>
                      <a:r>
                        <a:rPr lang="ru-RU" sz="1400" b="1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заключением;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устанавливать перерывы для отдыха, </a:t>
                      </a:r>
                      <a:r>
                        <a:rPr lang="ru-RU" sz="1400" b="1" u="sng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включаемые в рабочее время;</a:t>
                      </a:r>
                    </a:p>
                    <a:p>
                      <a:endParaRPr lang="ru-RU" sz="1400" b="1" kern="1200" dirty="0">
                        <a:solidFill>
                          <a:srgbClr val="000099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400" b="1" kern="1200" baseline="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с</a:t>
                      </a:r>
                      <a:r>
                        <a:rPr lang="ru-RU" sz="1400" b="1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оздавать</a:t>
                      </a:r>
                      <a:r>
                        <a:rPr lang="ru-RU" sz="1400" b="1" kern="1200" baseline="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для работающих инвалидов </a:t>
                      </a:r>
                      <a:r>
                        <a:rPr lang="ru-RU" sz="1400" b="1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условия труда в соответствии с индивидуальной программой реабилитации или </a:t>
                      </a:r>
                      <a:r>
                        <a:rPr lang="ru-RU" sz="1400" b="1" kern="1200" dirty="0" err="1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абилитации</a:t>
                      </a:r>
                      <a:r>
                        <a:rPr lang="ru-RU" sz="1400" b="1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инвалида</a:t>
                      </a:r>
                      <a:r>
                        <a:rPr lang="ru-RU" sz="1400" b="1" kern="1200" baseline="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</a:t>
                      </a:r>
                      <a:r>
                        <a:rPr lang="ru-RU" sz="1400" b="0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лечебные, педагогические, психологические или социальные мероприятия по отношению к инвалидам);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rgbClr val="000099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lang="ru-RU" sz="1400" b="1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проводить другие мероприятия</a:t>
                      </a:r>
                      <a:r>
                        <a:rPr lang="ru-RU" sz="1400" b="1" kern="12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ru-RU" sz="1400" b="1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2214546" y="428604"/>
            <a:ext cx="49292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indent="342900" algn="ctr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Обеспечение охраны здоровья женщин</a:t>
            </a: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1934" y="857232"/>
            <a:ext cx="18573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ст. 253 ТК РФ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43608" y="1428736"/>
            <a:ext cx="7704856" cy="8617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Ограничение применения труда женщин</a:t>
            </a:r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на работах с вредными и (или) опасными условиями труда, а также на подземных работах*;</a:t>
            </a:r>
          </a:p>
        </p:txBody>
      </p:sp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1043608" y="2285993"/>
            <a:ext cx="7704856" cy="206210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*Перечни производств, работ и должностей с вредными и (или) опасными условиями труда, утверждаются соответствующим федеральным органом исполнительной власти, с учетом мнения Российской трехсторонней комиссии по регулированию социально-трудовых отношений.</a:t>
            </a:r>
          </a:p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Приказом Минтруда России от 18.07.2019г. № 512н (в ред. пр. Минтруда от 13.05.2021г. № 313н) установлены виды профессий, по которым нельзя трудиться женщинам.</a:t>
            </a:r>
          </a:p>
          <a:p>
            <a:pPr indent="342900" algn="just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43608" y="4357694"/>
            <a:ext cx="7704856" cy="2092881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>
              <a:buFontTx/>
              <a:buChar char="-"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на работах, связанных с подъемом и перемещением вручную тяжестей, превышающих предельно допустимые для них нормы. Приказом Минтруда России от 14.09.2021 № 629н 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определены предельно допустимые нормы нагрузок для женщин. В сумме за час женщина не должна перемещать более 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350 кг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грузов с рабочей поверхности и 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175 кг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с пола.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Разово можно 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поднимать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максимум 15 кг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1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1" name="Picture 3" descr="Пройти медосмотр в Калуге, платный медосмотр по низкой цене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00100" y="214290"/>
            <a:ext cx="1357322" cy="14287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979712" y="204555"/>
            <a:ext cx="46555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Право работника на получение информации об условиях и охране труда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72200" y="260648"/>
            <a:ext cx="15841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  ст. 216.2</a:t>
            </a:r>
            <a:r>
              <a:rPr lang="ru-RU" dirty="0">
                <a:latin typeface="Arial" pitchFamily="34" charset="0"/>
                <a:ea typeface="Times New Roman" pitchFamily="18" charset="0"/>
              </a:rPr>
              <a:t>.</a:t>
            </a:r>
          </a:p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  ТК РФ 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714348" y="1095953"/>
            <a:ext cx="8106124" cy="2308324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Каждый работник имеет право на получение актуальной и достоверной  информации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об условиях и охране труда на его рабочем месте,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 существующих профессиональных рисках и их уровнях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 мерах по защите от воздействия вредных и (или) опасных производственных факторов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имеющихся на рабочем месте,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 предоставляемых ему гарантиях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полагающихся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компенсациях и СИЗ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об использовании приборов, устройств, оборудования их комплексов (систем), обеспечивающих дистанционную видео-, аудио- или иную фиксацию процессов производства работ,  в целях контроля за безопасностью производства работ.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14348" y="3500438"/>
            <a:ext cx="8106124" cy="830997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lvl="0" indent="3429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Обязанность предоставления указанной информации возлагается на работодателя, а также на соответствующие государственные органы и общественные организации при наличии у них такой информации.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714348" y="4429132"/>
            <a:ext cx="8106124" cy="830997"/>
          </a:xfrm>
          <a:prstGeom prst="rect">
            <a:avLst/>
          </a:prstGeom>
          <a:solidFill>
            <a:srgbClr val="E4F67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Работодатель обязан незамедлительно проинформировать работника об отнесении условий труда на его рабочем месте по результатам специальной оценки условий труда  (СОУТ) к опасному классу условий труда.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14348" y="5357826"/>
            <a:ext cx="81061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Формы (способы) и рекомендации по размещению работодателем информационных материалов, а также примерный перечень таких информационных материалов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утверждается федеральным органом исполнительной власти (пр. Минтруда России от 17.12.2021г. № 894, 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утв. Рекомендации по размещению работодателем указанной информации).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051720" y="195027"/>
            <a:ext cx="460851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Обеспечение права работников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на санитарно-бытовое обслуживание</a:t>
            </a:r>
          </a:p>
          <a:p>
            <a:pPr marL="0" marR="0" lvl="0" indent="3429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72200" y="260649"/>
            <a:ext cx="13681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ст. 216.3.</a:t>
            </a: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ТК РФ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1124744"/>
            <a:ext cx="7056784" cy="36933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Предоставление этого права возлагается на работодателя!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1628800"/>
            <a:ext cx="7992888" cy="584775"/>
          </a:xfrm>
          <a:prstGeom prst="rect">
            <a:avLst/>
          </a:prstGeom>
          <a:solidFill>
            <a:srgbClr val="E4F676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Н!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Работодатель оборудует санитарно-бытовые помещения, помещения для приема пищи, комнаты для отдыха и психологической разгрузки.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971600" y="2143115"/>
            <a:ext cx="78488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Н!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Организуются посты для оказания первой помощи, укомплектованные аптечками для оказания первой помощи, устанавливаются аппараты и др.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2514263" y="-903624"/>
            <a:ext cx="2286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indent="3429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prstClr val="black"/>
                </a:solidFill>
                <a:latin typeface="Arial" pitchFamily="34" charset="0"/>
                <a:ea typeface="Times New Roman" pitchFamily="18" charset="0"/>
              </a:rPr>
              <a:t>организуются посты для оказания первой помощи, укомплектованные аптечками для оказания первой помощи, устанавливаются аппараты (устройства) для обеспечения работников горячих цехов и участков газированной соленой водой и другое.</a:t>
            </a:r>
            <a:endParaRPr lang="ru-RU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3143248"/>
            <a:ext cx="7920880" cy="83099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За счет средств работодателя организуется перевозка в медицинские организации или к месту жительства работников, пострадавших в результате несчастного случая на производстве, </a:t>
            </a:r>
            <a:r>
              <a:rPr lang="ru-RU" sz="1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профес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заболеваний, по иным мед. показаниям.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00100" y="4143380"/>
            <a:ext cx="7892380" cy="2585323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***  ВНИМАНИЕ   СИЗ!!!      Ст. 221 ТК РФ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Нормы бесплатной выдачи средств индивидуальной защиты и смывающих средств работникам устанавливаются работодателем на основании единых Типовых норм с учетом результатов СОУТ, оценки профессиональных рисков, мнения выборного органа ППО. 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Работодатель обязан в соответствии с установленными нормами обеспечивать своевременную выдачу СИЗ, их хранение, стирку, химическую чистку, сушку, ремонт и замену СИЗ (отдельная тема семинара 2022года).</a:t>
            </a:r>
          </a:p>
          <a:p>
            <a:pPr algn="just"/>
            <a:endParaRPr lang="ru-RU" sz="1600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32017478"/>
              </p:ext>
            </p:extLst>
          </p:nvPr>
        </p:nvGraphicFramePr>
        <p:xfrm>
          <a:off x="1000100" y="1285860"/>
          <a:ext cx="757242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utoShape 1029"/>
          <p:cNvSpPr>
            <a:spLocks noChangeArrowheads="1"/>
          </p:cNvSpPr>
          <p:nvPr/>
        </p:nvSpPr>
        <p:spPr bwMode="auto">
          <a:xfrm>
            <a:off x="971600" y="260649"/>
            <a:ext cx="7560840" cy="1668154"/>
          </a:xfrm>
          <a:prstGeom prst="foldedCorner">
            <a:avLst>
              <a:gd name="adj" fmla="val 12500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Понятие безопасности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жизнедеятельности в образовательном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учреждении включает в себя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следующие аспекты:</a:t>
            </a:r>
          </a:p>
        </p:txBody>
      </p:sp>
    </p:spTree>
    <p:extLst>
      <p:ext uri="{BB962C8B-B14F-4D97-AF65-F5344CB8AC3E}">
        <p14:creationId xmlns:p14="http://schemas.microsoft.com/office/powerpoint/2010/main" xmlns="" val="24690922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2720668519"/>
              </p:ext>
            </p:extLst>
          </p:nvPr>
        </p:nvGraphicFramePr>
        <p:xfrm>
          <a:off x="1043608" y="1484784"/>
          <a:ext cx="7632848" cy="43204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2" descr="C:\Users\Админ\Desktop\проф скач ОТ\ОТ\sm-200x200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 xmlns="">
                  <a14:imgLayer r:embed="rId8"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60648"/>
            <a:ext cx="144016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8141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дмин\Desktop\Видеоролик фото\профсоюз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47" t="10654" r="22752" b="14812"/>
          <a:stretch/>
        </p:blipFill>
        <p:spPr bwMode="auto">
          <a:xfrm>
            <a:off x="611560" y="188640"/>
            <a:ext cx="792088" cy="745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633315"/>
            <a:ext cx="5904656" cy="8514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Главные цели работы первичной профсоюзной организации  и уполномоченного лица по ОТ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231472" y="3140968"/>
            <a:ext cx="2404423" cy="958713"/>
          </a:xfrm>
          <a:prstGeom prst="wedgeRoundRectCallout">
            <a:avLst>
              <a:gd name="adj1" fmla="val 78576"/>
              <a:gd name="adj2" fmla="val -211444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безопасных условий труда работников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 flipH="1">
            <a:off x="5508104" y="3284984"/>
            <a:ext cx="3024337" cy="1384791"/>
          </a:xfrm>
          <a:prstGeom prst="wedgeRoundRectCallout">
            <a:avLst>
              <a:gd name="adj1" fmla="val 82842"/>
              <a:gd name="adj2" fmla="val -172158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Защита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профессиональных, трудовых, социально-экономических  прав членов профсоюза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 flipH="1">
            <a:off x="1762735" y="4691078"/>
            <a:ext cx="3528391" cy="1384791"/>
          </a:xfrm>
          <a:prstGeom prst="wedgeRoundRectCallout">
            <a:avLst>
              <a:gd name="adj1" fmla="val -25880"/>
              <a:gd name="adj2" fmla="val -277348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Сохранение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dirty="0">
                <a:latin typeface="Times New Roman" pitchFamily="18" charset="0"/>
                <a:cs typeface="Times New Roman" pitchFamily="18" charset="0"/>
              </a:rPr>
              <a:t>здоровья и работоспособности работников в процессе трудовой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xmlns="" val="2607096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дмин\Desktop\Видеоролик фото\профсоюз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47" t="10654" r="22752" b="14812"/>
          <a:stretch/>
        </p:blipFill>
        <p:spPr bwMode="auto">
          <a:xfrm>
            <a:off x="611560" y="116632"/>
            <a:ext cx="864096" cy="81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92527" y="508240"/>
            <a:ext cx="5904656" cy="8514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В ОУ проводятся следующие профилактические мероприятия: 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043608" y="2952592"/>
            <a:ext cx="2376264" cy="1080120"/>
          </a:xfrm>
          <a:prstGeom prst="wedgeRoundRectCallout">
            <a:avLst>
              <a:gd name="adj1" fmla="val 88169"/>
              <a:gd name="adj2" fmla="val -18522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Ежегодное прохождение медосмотра </a:t>
            </a:r>
            <a:r>
              <a:rPr lang="ru-RU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работниками 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 flipH="1">
            <a:off x="6084168" y="2823706"/>
            <a:ext cx="2554488" cy="883455"/>
          </a:xfrm>
          <a:prstGeom prst="wedgeRoundRectCallout">
            <a:avLst>
              <a:gd name="adj1" fmla="val 110032"/>
              <a:gd name="adj2" fmla="val -199237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Вакцинация 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период эпидемии гриппа,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коронавирусной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инфекции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 flipH="1">
            <a:off x="1331639" y="5396995"/>
            <a:ext cx="2952328" cy="936105"/>
          </a:xfrm>
          <a:prstGeom prst="wedgeRoundRectCallout">
            <a:avLst>
              <a:gd name="adj1" fmla="val -54331"/>
              <a:gd name="adj2" fmla="val -464887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Оздоровление работников и членов их семей в санаториях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 flipH="1">
            <a:off x="5220072" y="5262201"/>
            <a:ext cx="3418584" cy="1070899"/>
          </a:xfrm>
          <a:prstGeom prst="wedgeRoundRectCallout">
            <a:avLst>
              <a:gd name="adj1" fmla="val 72686"/>
              <a:gd name="adj2" fmla="val -39808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за соблюдением санитарно-гигиенического режима (проветривание, влажная уборка)</a:t>
            </a:r>
          </a:p>
        </p:txBody>
      </p:sp>
      <p:sp>
        <p:nvSpPr>
          <p:cNvPr id="10246" name="AutoShape 6" descr="Общее оздоровлени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50" name="AutoShape 10" descr="Новинка! Санаторно-курортная путевка &amp;quot;ОЗДОРОВЛЕНИЕ ЛЕГКИХ&amp;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56327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Админ\Desktop\Видеоролик фото\профсоюз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4447" t="10654" r="22752" b="14812"/>
          <a:stretch/>
        </p:blipFill>
        <p:spPr bwMode="auto">
          <a:xfrm>
            <a:off x="611560" y="0"/>
            <a:ext cx="864096" cy="1018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619672" y="633315"/>
            <a:ext cx="5904656" cy="85146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 целью предупреждения производственного травматизма проводятся следующие мероприятия: </a:t>
            </a: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043608" y="3068960"/>
            <a:ext cx="2376264" cy="1080120"/>
          </a:xfrm>
          <a:prstGeom prst="wedgeRoundRectCallout">
            <a:avLst>
              <a:gd name="adj1" fmla="val 88169"/>
              <a:gd name="adj2" fmla="val -185227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за состоянием рабочих мест и территорий ОУ</a:t>
            </a: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 flipH="1">
            <a:off x="5796135" y="2925935"/>
            <a:ext cx="2955311" cy="883455"/>
          </a:xfrm>
          <a:prstGeom prst="wedgeRoundRectCallout">
            <a:avLst>
              <a:gd name="adj1" fmla="val 91324"/>
              <a:gd name="adj2" fmla="val -198033"/>
              <a:gd name="adj3" fmla="val 1666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Проведение лекций, бесед и практических занятий по профилактике травматизма</a:t>
            </a: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 flipH="1">
            <a:off x="1043608" y="5517232"/>
            <a:ext cx="3312367" cy="936105"/>
          </a:xfrm>
          <a:prstGeom prst="wedgeRoundRectCallout">
            <a:avLst>
              <a:gd name="adj1" fmla="val -51121"/>
              <a:gd name="adj2" fmla="val -466023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за соблюдением работниками требований безопасности и гигиены труда</a:t>
            </a: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 flipH="1">
            <a:off x="5220072" y="5370852"/>
            <a:ext cx="3418584" cy="1070899"/>
          </a:xfrm>
          <a:prstGeom prst="wedgeRoundRectCallout">
            <a:avLst>
              <a:gd name="adj1" fmla="val 72686"/>
              <a:gd name="adj2" fmla="val -398089"/>
              <a:gd name="adj3" fmla="val 16667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Контроль за своевременным проведением инструктажей, проверки знаний работников</a:t>
            </a:r>
          </a:p>
        </p:txBody>
      </p:sp>
    </p:spTree>
    <p:extLst>
      <p:ext uri="{BB962C8B-B14F-4D97-AF65-F5344CB8AC3E}">
        <p14:creationId xmlns:p14="http://schemas.microsoft.com/office/powerpoint/2010/main" xmlns="" val="2044666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5820" y="260649"/>
            <a:ext cx="66285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Тест по проверке знаний по охране труда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692697"/>
            <a:ext cx="748883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ctr">
              <a:buAutoNum type="arabicParenR"/>
            </a:pP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Какое определение понятия «охрана труда»</a:t>
            </a:r>
          </a:p>
          <a:p>
            <a:pPr marL="342900" indent="-342900" algn="ctr"/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будет верным?</a:t>
            </a:r>
          </a:p>
          <a:p>
            <a:pPr marL="342900" indent="-342900" algn="ctr"/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охрана труда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система сохранения жизни и здоровья работников в процессе трудовой деятельности, включающая в себя правовые, социально-экономические, организационно-технические, санитарно-гигиенические, лечебно-профилактические, реабилитационные и иные мероприятия;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охрана труда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совокупность факторов производственной среды и трудового процесса, оказывающих влияние на работоспособность и здоровье людей;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охрана труда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— это техника безопасности и гигиена труда.</a:t>
            </a:r>
          </a:p>
        </p:txBody>
      </p:sp>
      <p:pic>
        <p:nvPicPr>
          <p:cNvPr id="5" name="Picture 3" descr="C:\Users\Админ\Desktop\tk-rf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638"/>
          <a:stretch/>
        </p:blipFill>
        <p:spPr bwMode="auto">
          <a:xfrm>
            <a:off x="785786" y="500042"/>
            <a:ext cx="614651" cy="785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45924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985" y="442981"/>
            <a:ext cx="6250803" cy="3170099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Охрана труда – </a:t>
            </a:r>
          </a:p>
          <a:p>
            <a:pPr algn="ctr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система сохранения жизни и здоровья работников в процессе трудовой деятельности, включающая в себя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правовые,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социально - экономические,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организационно - технические,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санитарно - гигиенические,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лечебно - профилактические, </a:t>
            </a:r>
          </a:p>
          <a:p>
            <a:pPr marL="342900" indent="-342900" algn="ctr">
              <a:buFont typeface="Wingdings" pitchFamily="2" charset="2"/>
              <a:buChar char="v"/>
            </a:pP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реабилитационные и иные мероприятия.</a:t>
            </a:r>
          </a:p>
          <a:p>
            <a:pPr algn="r"/>
            <a:r>
              <a:rPr lang="ru-RU" sz="16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(ст. 209 ТК РФ)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42910" y="4286256"/>
            <a:ext cx="3409816" cy="147732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работника безопасность труда  – единственный способ сохранить самое главное– жизнь, здоровье, работоспособность.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357686" y="3857628"/>
            <a:ext cx="4286280" cy="2523768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Основными принципами обеспечения безопасности труда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являются</a:t>
            </a:r>
          </a:p>
          <a:p>
            <a:pPr algn="just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-предупреждение и профилактика опасностей;</a:t>
            </a:r>
          </a:p>
          <a:p>
            <a:pPr algn="just"/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-минимизация повреждения здоровья работников (ст. 209.1 ТК РФ)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8749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16400" y="1772816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а) охрана труда —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система сохранения жизни и здоровья работников в процессе трудовой деятельности, включающая в себя правовые, социально-экономические, организационно-технические, санитарно-гигиенические, лечебно-профилактические, реабилитационные и иные мероприятия.</a:t>
            </a:r>
          </a:p>
        </p:txBody>
      </p:sp>
    </p:spTree>
    <p:extLst>
      <p:ext uri="{BB962C8B-B14F-4D97-AF65-F5344CB8AC3E}">
        <p14:creationId xmlns:p14="http://schemas.microsoft.com/office/powerpoint/2010/main" xmlns="" val="3681114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620688"/>
            <a:ext cx="781524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2) Что входит 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обязанности работника </a:t>
            </a:r>
          </a:p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в области охраны труда?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использовать при выполнении трудовых обязанностей выданную спецодежду и специальную обувь;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соблюдать режим труда и отдыха;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проходить обучение безопасным методам и приемам выполнения работ.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г) всё перечисленное</a:t>
            </a:r>
          </a:p>
        </p:txBody>
      </p:sp>
    </p:spTree>
    <p:extLst>
      <p:ext uri="{BB962C8B-B14F-4D97-AF65-F5344CB8AC3E}">
        <p14:creationId xmlns:p14="http://schemas.microsoft.com/office/powerpoint/2010/main" xmlns="" val="265106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620688"/>
            <a:ext cx="748883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3) О чем работник обязан немедленно известить своего руководителя?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о любой ситуации, угрожающей жизни и здоровью людей;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о каждом несчастном случае, происшедшем в организации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об ухудшении состояния своего здоровья;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г) о всем перечисленном.</a:t>
            </a:r>
          </a:p>
        </p:txBody>
      </p:sp>
    </p:spTree>
    <p:extLst>
      <p:ext uri="{BB962C8B-B14F-4D97-AF65-F5344CB8AC3E}">
        <p14:creationId xmlns:p14="http://schemas.microsoft.com/office/powerpoint/2010/main" xmlns="" val="1455262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30671" y="1261613"/>
            <a:ext cx="7084667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4) Кто подлежит обучению и проверке знания требований охраны труда?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все работники организации, в т.ч. руководитель и его заместители;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только работники, занятые на работах  с вредными условиями труда;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только работники – члены комиссии (комитета) по охране труда .</a:t>
            </a:r>
          </a:p>
        </p:txBody>
      </p:sp>
    </p:spTree>
    <p:extLst>
      <p:ext uri="{BB962C8B-B14F-4D97-AF65-F5344CB8AC3E}">
        <p14:creationId xmlns:p14="http://schemas.microsoft.com/office/powerpoint/2010/main" xmlns="" val="3355017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30671" y="1052736"/>
            <a:ext cx="689314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5) Кто несет ответственность за организацию и своевременность обучения по охране труда и проверку знаний требований охраны труда работников организации?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а) комиссия (комитет) по охране труда;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б) работодатель;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в) специалист по кадрам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документовед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6754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Соединительная линия уступом 6"/>
          <p:cNvCxnSpPr/>
          <p:nvPr/>
        </p:nvCxnSpPr>
        <p:spPr>
          <a:xfrm rot="16200000" flipH="1">
            <a:off x="1959279" y="4230907"/>
            <a:ext cx="1048978" cy="720080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Соединительная линия уступом 9"/>
          <p:cNvCxnSpPr/>
          <p:nvPr/>
        </p:nvCxnSpPr>
        <p:spPr>
          <a:xfrm rot="5400000">
            <a:off x="6259801" y="4240406"/>
            <a:ext cx="1182380" cy="567680"/>
          </a:xfrm>
          <a:prstGeom prst="bentConnector3">
            <a:avLst>
              <a:gd name="adj1" fmla="val 55396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3950389683"/>
              </p:ext>
            </p:extLst>
          </p:nvPr>
        </p:nvGraphicFramePr>
        <p:xfrm>
          <a:off x="1115616" y="620688"/>
          <a:ext cx="7002007" cy="44676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11" name="Соединительная линия уступом 10"/>
          <p:cNvCxnSpPr/>
          <p:nvPr/>
        </p:nvCxnSpPr>
        <p:spPr>
          <a:xfrm rot="16200000" flipH="1">
            <a:off x="4528656" y="4207995"/>
            <a:ext cx="1094801" cy="720080"/>
          </a:xfrm>
          <a:prstGeom prst="bentConnector3">
            <a:avLst>
              <a:gd name="adj1" fmla="val 50000"/>
            </a:avLst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2123727" y="4571508"/>
            <a:ext cx="5011104" cy="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1547664" y="4590947"/>
            <a:ext cx="6264696" cy="60682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Работники учреждения</a:t>
            </a: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 (ст. 215, 216, 216.1.,  216.2., 216.3. ТК РФ)</a:t>
            </a:r>
          </a:p>
        </p:txBody>
      </p:sp>
      <p:sp>
        <p:nvSpPr>
          <p:cNvPr id="2051" name="Выноска со стрелкой вниз 2050"/>
          <p:cNvSpPr/>
          <p:nvPr/>
        </p:nvSpPr>
        <p:spPr>
          <a:xfrm>
            <a:off x="3059832" y="328220"/>
            <a:ext cx="3312368" cy="1211509"/>
          </a:xfrm>
          <a:prstGeom prst="downArrowCallou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Структура управления охраной труда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образ.учреждении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62" name="Picture 3" descr="C:\Users\Админ\Desktop\проф скач ОТ\ОТ\pict-OT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31677" y="404664"/>
            <a:ext cx="154745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7" descr="C:\Users\Админ\Desktop\ppp_prd_087_3d_people-cooperation.pn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4647" y="5229200"/>
            <a:ext cx="3022738" cy="1835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4915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427984" y="1877938"/>
            <a:ext cx="144016" cy="366466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092280" y="1196752"/>
            <a:ext cx="18002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Ст. 215 ТК РФ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090066" y="1745935"/>
            <a:ext cx="7418799" cy="4685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Соблюдать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требования охраны труда;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099670" y="2271896"/>
            <a:ext cx="7395553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Правильно использовать оборудование, 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инструменты, сырье, материалы, применять технологию;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142976" y="2857496"/>
            <a:ext cx="7324115" cy="133013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Следить за исправностью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используемых оборудования и инструментов в пределах выполнения своей трудовой функции;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095859" y="3933057"/>
            <a:ext cx="7364573" cy="6480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Использовать и правильно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применять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СИЗ;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15616" y="4581128"/>
            <a:ext cx="7385474" cy="18722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67844" y="1092041"/>
            <a:ext cx="280831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Работник обязан</a:t>
            </a:r>
          </a:p>
        </p:txBody>
      </p:sp>
      <p:pic>
        <p:nvPicPr>
          <p:cNvPr id="1030" name="Picture 6" descr="C:\Users\Админ\Desktop\strelka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222946" flipH="1">
            <a:off x="2320572" y="386784"/>
            <a:ext cx="3344136" cy="1410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Прямоугольник 17"/>
          <p:cNvSpPr/>
          <p:nvPr/>
        </p:nvSpPr>
        <p:spPr>
          <a:xfrm>
            <a:off x="1115616" y="3857628"/>
            <a:ext cx="7364573" cy="7234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Использовать и правильно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применять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СИЗ;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142976" y="457200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Проходить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установленном порядке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обучение по ОТ,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в т.ч. обучение безопасным методам и приемам выполнения работ, обучение по оказанию первой помощи пострадавшим на производстве,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использованию (применению) СИЗ,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инструктаж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по охране труда,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стажировку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на рабочем месте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(для определенной категории работников),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проверку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знаний требований охраны труд;</a:t>
            </a:r>
          </a:p>
        </p:txBody>
      </p:sp>
    </p:spTree>
    <p:extLst>
      <p:ext uri="{BB962C8B-B14F-4D97-AF65-F5344CB8AC3E}">
        <p14:creationId xmlns:p14="http://schemas.microsoft.com/office/powerpoint/2010/main" xmlns="" val="2506493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Админ\Desktop\strelka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222946" flipH="1">
            <a:off x="2194680" y="272701"/>
            <a:ext cx="2572210" cy="679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071802" y="714356"/>
            <a:ext cx="44291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Работник обязан   </a:t>
            </a:r>
            <a:r>
              <a:rPr lang="ru-RU" sz="24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т. 215 ТК РФ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971600" y="4143380"/>
            <a:ext cx="7848872" cy="2308324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Проходить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обязательные предварительные (при поступлении на работу) периодические 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медицинские осмотры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др. обязательные медосмотры и 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обязательные психиатрические освидетельствования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внеочередные м/осмотры,  обязательные псих. Освидетельствования по направлению работодателя, в т.ч. в связи с медицинскими рекомендациями.</a:t>
            </a:r>
            <a:endParaRPr lang="ru-RU" sz="1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ВАЖНО!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Работники «детских» учреждений проходят указанные медицинские осмотры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целях охраны здоровья населения, предупреждения возникновения и распространения заболеваний.</a:t>
            </a:r>
          </a:p>
          <a:p>
            <a:pPr algn="just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99592" y="1357299"/>
            <a:ext cx="7992888" cy="280076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Немедленно 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ставить в </a:t>
            </a:r>
            <a:r>
              <a:rPr lang="ru-RU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известность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своего руководителя о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неисправностях используемого оборудования и инструментов, нарушениях технологии, </a:t>
            </a:r>
            <a:r>
              <a:rPr lang="ru-RU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приостановить работу до их устранения;</a:t>
            </a:r>
          </a:p>
          <a:p>
            <a:pPr algn="just"/>
            <a:endParaRPr lang="ru-RU" sz="1600" b="1" u="sng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Немедленно извещать своего непосредственного или вышестоящего руководителя о </a:t>
            </a:r>
          </a:p>
          <a:p>
            <a:pPr algn="just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– любой известной ситуации, угрожающей жизни и здоровью людей;</a:t>
            </a:r>
          </a:p>
          <a:p>
            <a:pPr algn="just">
              <a:buFontTx/>
              <a:buChar char="-"/>
            </a:pP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нарушении работниками и др. лицами, требований ОТ;</a:t>
            </a:r>
          </a:p>
          <a:p>
            <a:pPr algn="just">
              <a:buFontTx/>
              <a:buChar char="-"/>
            </a:pP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каждом известном ему несчастном случае на производстве или об ухудшении состояния своего здоровья,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т.ч. о проявлении признаков профессионального заболевания или острого отравления;</a:t>
            </a:r>
          </a:p>
          <a:p>
            <a:pPr algn="just"/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714876" y="1928802"/>
            <a:ext cx="144016" cy="35537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929322" y="1142984"/>
            <a:ext cx="2802684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ст. 216, 216.1., 216.2., 216.3.ТК РФ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141838" y="1877938"/>
            <a:ext cx="7418799" cy="4685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Рабочее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 место, соответствующее требованиям охраны труда</a:t>
            </a:r>
          </a:p>
          <a:p>
            <a:pPr algn="ctr"/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(пр. Минтруда России от 29.10.21г.  № 774н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требования к орган. безопасного 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/места);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41838" y="2558226"/>
            <a:ext cx="7395553" cy="57606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Обеспечение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СИЗ, смывающими и обезвреживающими  средствами</a:t>
            </a:r>
          </a:p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за счет средств работодателя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129738" y="3316375"/>
            <a:ext cx="7395553" cy="89409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Обучение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по охране труда безопасным методам и приемам труда </a:t>
            </a:r>
          </a:p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за счет средств работодателя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126515" y="4365104"/>
            <a:ext cx="7361599" cy="100811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достоверной информации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от работодателя, 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органов и общественных организаций </a:t>
            </a:r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об условиях и охране труда на рабочем месте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 algn="ctr"/>
            <a:r>
              <a:rPr lang="ru-RU" sz="16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 существующих профессиональных рисках и их уровнях,  мерах по защите от воздействия вредных и (или) опасных произв. факторов,  ст. 216.2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129738" y="5552172"/>
            <a:ext cx="7335419" cy="9361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Отказ  от выполнения работ в случае возникновения опасности</a:t>
            </a:r>
          </a:p>
          <a:p>
            <a:pPr algn="ctr"/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для жизни и здоровья работника вследствие нарушения требований охраны труда (до устранения такой опасности).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57488" y="785794"/>
            <a:ext cx="4071966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Права работника в области охраны труда:</a:t>
            </a:r>
          </a:p>
        </p:txBody>
      </p:sp>
      <p:pic>
        <p:nvPicPr>
          <p:cNvPr id="1030" name="Picture 6" descr="C:\Users\Админ\Desktop\strelka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222946" flipH="1">
            <a:off x="2035208" y="563573"/>
            <a:ext cx="2507592" cy="673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62442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Админ\Desktop\strelka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222946" flipH="1">
            <a:off x="2267218" y="68617"/>
            <a:ext cx="3512947" cy="163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143240" y="908720"/>
            <a:ext cx="33399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Каждый работник имеет право на охрану труда: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215074" y="908720"/>
            <a:ext cx="19573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ст. 216 , 216.1.-  216.3.ТК РФ</a:t>
            </a: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1142976" y="1776043"/>
            <a:ext cx="7715304" cy="830997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дополнительное проф. образование или проф. обучение за счет средств работодателя в случае ликвидации рабочего места вследствие нарушения работодателем требований охраны труда;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42976" y="2571744"/>
            <a:ext cx="7715304" cy="13542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обращение о проведении проверки условий и охраны труда на рабочем месте, государственной экспертизы условий труда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 в т.ч. органами профсоюзного контроля;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обращение в органы власти профсоюзы по вопросам охраны труда;</a:t>
            </a:r>
          </a:p>
          <a:p>
            <a:pPr algn="just"/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2976" y="3929067"/>
            <a:ext cx="7715304" cy="194887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личное участие (в т.ч. через св. представителей) в рассмотрении вопросов, связанных с обеспечением безопасных условий труда на </a:t>
            </a:r>
            <a:r>
              <a:rPr lang="ru-RU" sz="1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/месте, в расследовании </a:t>
            </a:r>
            <a:r>
              <a:rPr lang="ru-RU" sz="1600" b="1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/случая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на производстве или проф. заболевания </a:t>
            </a:r>
            <a:r>
              <a:rPr lang="ru-RU" sz="1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(ст. 227- 231 ТК РФ), </a:t>
            </a:r>
            <a:r>
              <a:rPr lang="ru-RU" sz="1600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причин и обстоятельств событий, приведших к возникновению микроповреждений (микротравм, </a:t>
            </a:r>
            <a:r>
              <a:rPr lang="ru-RU" sz="16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ст. 226 ТК РФ);</a:t>
            </a:r>
          </a:p>
          <a:p>
            <a:pPr algn="just"/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142976" y="5572140"/>
            <a:ext cx="7715304" cy="830997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внеочередной медицинский осмотр 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соответствии с НПА и (или) медицинскими рекомендациями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 сохранением за работником места работы (должности) и среднего заработка на время прохождения мед./осмотра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00" y="1357298"/>
            <a:ext cx="785818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Гарантии и компенсации в связи с работой с вредными и (или) опасными условиями труда, включая медицинское обеспечение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порядке и размерах не ниже установленных ТК РФ, иными НПА, КД, ТД </a:t>
            </a:r>
            <a:r>
              <a:rPr lang="ru-RU" sz="1600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(ст. 117,146, 147, 216 ТК РФ);</a:t>
            </a:r>
          </a:p>
        </p:txBody>
      </p:sp>
      <p:pic>
        <p:nvPicPr>
          <p:cNvPr id="5" name="Picture 6" descr="C:\Users\Админ\Desktop\strelka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222946" flipH="1">
            <a:off x="2536047" y="-118141"/>
            <a:ext cx="3112136" cy="1452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86116" y="571481"/>
            <a:ext cx="3429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Каждый работник имеет 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право на охрану труда: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429388" y="714357"/>
            <a:ext cx="157163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b="1" i="1" dirty="0">
                <a:latin typeface="Times New Roman" pitchFamily="18" charset="0"/>
                <a:cs typeface="Times New Roman" pitchFamily="18" charset="0"/>
              </a:rPr>
              <a:t>т. 216, 216.1 - 216.3.ТК РФ</a:t>
            </a:r>
          </a:p>
        </p:txBody>
      </p:sp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1000100" y="2285992"/>
            <a:ext cx="7858180" cy="144655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Виды, минимальные размеры, условия и порядок предоставления указанных гарантий и компенсаций устанавливаются ТК РФ (ст. ст. 117,147,216, др. НПА;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6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00100" y="5072074"/>
            <a:ext cx="7858180" cy="1477328"/>
          </a:xfrm>
          <a:prstGeom prst="rect">
            <a:avLst/>
          </a:prstGeom>
          <a:solidFill>
            <a:srgbClr val="E4F676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ВНИМАНИЕ!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случае обеспечения на рабочих местах безопасных условий труда,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подтвержденных результатами  СОУТ или  </a:t>
            </a:r>
            <a:r>
              <a:rPr lang="ru-RU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гос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экспертизой условий труда,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гарантии и компенсации 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работникам за работу с вредными и (или) опасными условиями труда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 устанавливаются (ст. 216)</a:t>
            </a: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000100" y="3786190"/>
            <a:ext cx="7858180" cy="1200329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Повышенные или дополнительные гарантии и компенсации работникам, занятым на работах с вредными и (или) опасными условиями труда, могут устанавливаться КД, ЛНА с учетом финансово - экономического положения работодателя (ст. 216 ТК РФ).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5984" y="285728"/>
            <a:ext cx="427745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Гарантии права работников на труд</a:t>
            </a:r>
          </a:p>
          <a:p>
            <a:pPr algn="ctr"/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в условиях, соответствующих требованиям охраны труда</a:t>
            </a:r>
          </a:p>
          <a:p>
            <a:r>
              <a:rPr lang="ru-RU" dirty="0"/>
              <a:t> </a:t>
            </a:r>
          </a:p>
          <a:p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143636" y="428604"/>
            <a:ext cx="171451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Ст. 216.1. ТКРФ </a:t>
            </a:r>
          </a:p>
        </p:txBody>
      </p:sp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1071538" y="1500174"/>
            <a:ext cx="7715304" cy="646331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Важно! </a:t>
            </a:r>
            <a:r>
              <a:rPr lang="ru-RU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Условия труда, предусмотренные трудовым договором, должны соответствовать требованиям охраны труда</a:t>
            </a: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2143117"/>
            <a:ext cx="7786742" cy="221599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ru-RU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* На время приостановления работ вследствие нарушения </a:t>
            </a:r>
            <a:r>
              <a:rPr lang="ru-RU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госуд</a:t>
            </a:r>
            <a:r>
              <a:rPr lang="ru-RU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u="sng" dirty="0" err="1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нормат</a:t>
            </a:r>
            <a:r>
              <a:rPr lang="ru-RU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. требований охраны труда не по вине работника за ним сохраняются место работы (должность) и средний заработок  (часть третья ст. 216.1. ТК РФ). 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* На это время работник </a:t>
            </a:r>
            <a:r>
              <a:rPr lang="ru-RU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с его согласия 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может быть переведен работодателем на другую работу с оплатой труда по выполняемой работе, но не ниже среднего заработка по прежней работе.</a:t>
            </a:r>
          </a:p>
          <a:p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71538" y="4214818"/>
            <a:ext cx="7786742" cy="2369880"/>
          </a:xfrm>
          <a:prstGeom prst="rect">
            <a:avLst/>
          </a:prstGeom>
          <a:solidFill>
            <a:srgbClr val="E4F676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*При отказе работника от выполнения работ </a:t>
            </a:r>
            <a:r>
              <a:rPr lang="ru-RU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в случае возникновения опасности для его жизни и здоровья</a:t>
            </a:r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работодатель обязан предоставить работнику другую работу на время устранения такой опасности.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!!! Если это невозможно, время простоя работника до устранения опасности оплачивается работодателем в соответствии со ст. 157 ТК РФ и иными  ФЗ.</a:t>
            </a:r>
          </a:p>
          <a:p>
            <a:pPr algn="just"/>
            <a:r>
              <a:rPr lang="ru-RU" sz="1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*За отказ от выполнения работы в опасных условиях </a:t>
            </a:r>
            <a:r>
              <a:rPr lang="ru-RU" sz="1600" b="1" u="sng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нельзя привлечь работника к дисциплинарной ответственности.</a:t>
            </a:r>
          </a:p>
          <a:p>
            <a:pPr algn="just"/>
            <a:endParaRPr lang="ru-RU" b="1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Другая 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1880</TotalTime>
  <Words>2243</Words>
  <Application>Microsoft Office PowerPoint</Application>
  <PresentationFormat>Экран (4:3)</PresentationFormat>
  <Paragraphs>209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1_Тема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презентации</dc:title>
  <dc:creator>Шаблон Фокиной Л. П.</dc:creator>
  <cp:lastModifiedBy>Профсоюз</cp:lastModifiedBy>
  <cp:revision>213</cp:revision>
  <dcterms:created xsi:type="dcterms:W3CDTF">2014-07-06T18:18:01Z</dcterms:created>
  <dcterms:modified xsi:type="dcterms:W3CDTF">2022-03-21T07:21:16Z</dcterms:modified>
</cp:coreProperties>
</file>